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38"/>
  </p:notesMasterIdLst>
  <p:handoutMasterIdLst>
    <p:handoutMasterId r:id="rId39"/>
  </p:handoutMasterIdLst>
  <p:sldIdLst>
    <p:sldId id="435" r:id="rId2"/>
    <p:sldId id="476" r:id="rId3"/>
    <p:sldId id="436" r:id="rId4"/>
    <p:sldId id="439" r:id="rId5"/>
    <p:sldId id="440" r:id="rId6"/>
    <p:sldId id="441" r:id="rId7"/>
    <p:sldId id="442" r:id="rId8"/>
    <p:sldId id="446" r:id="rId9"/>
    <p:sldId id="445" r:id="rId10"/>
    <p:sldId id="447" r:id="rId11"/>
    <p:sldId id="443" r:id="rId12"/>
    <p:sldId id="477" r:id="rId13"/>
    <p:sldId id="450" r:id="rId14"/>
    <p:sldId id="444" r:id="rId15"/>
    <p:sldId id="451" r:id="rId16"/>
    <p:sldId id="453" r:id="rId17"/>
    <p:sldId id="454" r:id="rId18"/>
    <p:sldId id="455" r:id="rId19"/>
    <p:sldId id="456" r:id="rId20"/>
    <p:sldId id="457" r:id="rId21"/>
    <p:sldId id="459" r:id="rId22"/>
    <p:sldId id="437" r:id="rId23"/>
    <p:sldId id="460" r:id="rId24"/>
    <p:sldId id="461" r:id="rId25"/>
    <p:sldId id="462" r:id="rId26"/>
    <p:sldId id="463" r:id="rId27"/>
    <p:sldId id="464" r:id="rId28"/>
    <p:sldId id="465" r:id="rId29"/>
    <p:sldId id="466" r:id="rId30"/>
    <p:sldId id="467" r:id="rId31"/>
    <p:sldId id="468" r:id="rId32"/>
    <p:sldId id="475" r:id="rId33"/>
    <p:sldId id="478" r:id="rId34"/>
    <p:sldId id="469" r:id="rId35"/>
    <p:sldId id="473" r:id="rId36"/>
    <p:sldId id="474" r:id="rId37"/>
  </p:sldIdLst>
  <p:sldSz cx="12192000" cy="6858000"/>
  <p:notesSz cx="7099300" cy="10234613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93"/>
    <a:srgbClr val="ABE9FF"/>
    <a:srgbClr val="E7F9FF"/>
    <a:srgbClr val="C5F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30" autoAdjust="0"/>
    <p:restoredTop sz="95878" autoAdjust="0"/>
  </p:normalViewPr>
  <p:slideViewPr>
    <p:cSldViewPr>
      <p:cViewPr varScale="1">
        <p:scale>
          <a:sx n="101" d="100"/>
          <a:sy n="101" d="100"/>
        </p:scale>
        <p:origin x="200" y="2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8465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76031" cy="51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906" tIns="47453" rIns="94906" bIns="47453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3270" y="0"/>
            <a:ext cx="3076030" cy="51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906" tIns="47453" rIns="94906" bIns="47453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32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723538"/>
            <a:ext cx="3076031" cy="51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906" tIns="47453" rIns="94906" bIns="47453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32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3270" y="9723538"/>
            <a:ext cx="3076030" cy="51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906" tIns="47453" rIns="94906" bIns="47453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3E9E338-262C-4C4F-B22C-877500254AB9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7514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76031" cy="51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906" tIns="47453" rIns="94906" bIns="47453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3270" y="0"/>
            <a:ext cx="3076030" cy="51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906" tIns="47453" rIns="94906" bIns="47453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8113" y="768350"/>
            <a:ext cx="6823075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7238" y="4861769"/>
            <a:ext cx="5204824" cy="4604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906" tIns="47453" rIns="94906" bIns="474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723538"/>
            <a:ext cx="3076031" cy="51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906" tIns="47453" rIns="94906" bIns="47453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3270" y="9723538"/>
            <a:ext cx="3076030" cy="51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906" tIns="47453" rIns="94906" bIns="47453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417704CA-897C-4826-BA59-9524DE187707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30043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138113" y="768350"/>
            <a:ext cx="6823075" cy="3838575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E08AE4-278E-4D8D-AE24-9901B94E4C31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723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7704CA-897C-4826-BA59-9524DE187707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3028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7704CA-897C-4826-BA59-9524DE187707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88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7704CA-897C-4826-BA59-9524DE187707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7264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7704CA-897C-4826-BA59-9524DE187707}" type="slidenum">
              <a:rPr lang="en-GB" smtClean="0"/>
              <a:pPr>
                <a:defRPr/>
              </a:pPr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3735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7704CA-897C-4826-BA59-9524DE187707}" type="slidenum">
              <a:rPr lang="en-GB" smtClean="0"/>
              <a:pPr>
                <a:defRPr/>
              </a:pPr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8873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138113" y="768350"/>
            <a:ext cx="6823075" cy="3838575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E08AE4-278E-4D8D-AE24-9901B94E4C31}" type="slidenum">
              <a:rPr lang="en-GB" smtClean="0"/>
              <a:pPr>
                <a:defRPr/>
              </a:pPr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9756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D124D1-2723-4EF5-8DC7-843C2E6D3898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9C2FF3D-635F-427B-A08F-D95B769C18E8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  <p:sp>
        <p:nvSpPr>
          <p:cNvPr id="7" name="6 Conector recto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8" name="7 Triángulo isósceles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kumimoji="0" lang="es-ES" dirty="0"/>
              <a:t>Haga clic para modificar el estilo de título del patrón</a:t>
            </a:r>
            <a:endParaRPr kumimoji="0" lang="en-U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754249" y="6478623"/>
            <a:ext cx="1850112" cy="365760"/>
          </a:xfrm>
        </p:spPr>
        <p:txBody>
          <a:bodyPr/>
          <a:lstStyle>
            <a:lvl1pPr algn="r">
              <a:defRPr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s-ES" dirty="0"/>
              <a:t>Haga clic para modificar el estilo de texto del patrón</a:t>
            </a:r>
          </a:p>
          <a:p>
            <a:pPr lvl="1" eaLnBrk="1" latinLnBrk="0" hangingPunct="1"/>
            <a:r>
              <a:rPr lang="es-ES" dirty="0"/>
              <a:t>Segundo nivel</a:t>
            </a:r>
          </a:p>
          <a:p>
            <a:pPr lvl="2" eaLnBrk="1" latinLnBrk="0" hangingPunct="1"/>
            <a:r>
              <a:rPr lang="es-ES" dirty="0"/>
              <a:t>Tercer nivel</a:t>
            </a:r>
          </a:p>
          <a:p>
            <a:pPr lvl="3" eaLnBrk="1" latinLnBrk="0" hangingPunct="1"/>
            <a:r>
              <a:rPr lang="es-ES" dirty="0"/>
              <a:t>Cuarto nivel</a:t>
            </a:r>
          </a:p>
          <a:p>
            <a:pPr lvl="4" eaLnBrk="1" latinLnBrk="0" hangingPunct="1"/>
            <a:r>
              <a:rPr lang="es-ES" dirty="0"/>
              <a:t>Quinto nivel</a:t>
            </a:r>
            <a:endParaRPr kumimoji="0"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6AAE8AF-AAFF-6266-7974-B209DDF43F3F}"/>
              </a:ext>
            </a:extLst>
          </p:cNvPr>
          <p:cNvSpPr txBox="1"/>
          <p:nvPr userDrawn="1"/>
        </p:nvSpPr>
        <p:spPr>
          <a:xfrm>
            <a:off x="335360" y="6400834"/>
            <a:ext cx="1872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ISPDC 2023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pPr>
              <a:defRPr/>
            </a:pPr>
            <a:fld id="{87328552-6FE5-4F87-B8A9-8C66F734666E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  <p:sp>
        <p:nvSpPr>
          <p:cNvPr id="7" name="6 Rectángulo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8" name="7 Rectángulo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AAAFFB-8AA7-4770-B187-043B05E61A64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7DCCD2C-7DE8-4E85-A5DF-62A702D54C5D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D69980-AD91-4C78-A387-E3C70D35E4BA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  <p:sp>
        <p:nvSpPr>
          <p:cNvPr id="6" name="5 Triángulo isósceles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CD01AC5-7F23-4BEF-A1E3-6F073FB643C4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  <p:sp>
        <p:nvSpPr>
          <p:cNvPr id="5" name="4 Conector recto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6" name="5 Triángulo isósceles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86F2904-6C7C-4CBB-B546-7CA1481FEC8C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10" name="9 Conector recto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9" name="8 Triángulo isósceles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12" name="11 Marcador de contenido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s-ES"/>
              <a:t>Haga clic en el icono para agregar una imagen</a:t>
            </a:r>
            <a:endParaRPr kumimoji="0"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5C3254-3AC2-4F2C-A8CA-AFC3C6C92659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9" name="8 Triángulo isósceles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10" name="9 Rectángulo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623392" y="116632"/>
            <a:ext cx="10972800" cy="990600"/>
          </a:xfrm>
          <a:prstGeom prst="rect">
            <a:avLst/>
          </a:prstGeom>
        </p:spPr>
        <p:txBody>
          <a:bodyPr vert="horz" anchor="t" anchorCtr="0">
            <a:normAutofit/>
          </a:bodyPr>
          <a:lstStyle/>
          <a:p>
            <a:r>
              <a:rPr kumimoji="0" lang="es-ES" dirty="0"/>
              <a:t>Haga clic para modificar el estilo de título del patrón</a:t>
            </a:r>
            <a:endParaRPr kumimoji="0" lang="en-US" dirty="0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/>
              <a:t>Haga clic para modificar el estilo de texto del patrón</a:t>
            </a:r>
          </a:p>
          <a:p>
            <a:pPr lvl="1" eaLnBrk="1" latinLnBrk="0" hangingPunct="1"/>
            <a:r>
              <a:rPr kumimoji="0" lang="es-ES"/>
              <a:t>Segundo nivel</a:t>
            </a:r>
          </a:p>
          <a:p>
            <a:pPr lvl="2" eaLnBrk="1" latinLnBrk="0" hangingPunct="1"/>
            <a:r>
              <a:rPr kumimoji="0" lang="es-ES"/>
              <a:t>Tercer nivel</a:t>
            </a:r>
          </a:p>
          <a:p>
            <a:pPr lvl="3" eaLnBrk="1" latinLnBrk="0" hangingPunct="1"/>
            <a:r>
              <a:rPr kumimoji="0" lang="es-ES"/>
              <a:t>Cuarto nivel</a:t>
            </a:r>
          </a:p>
          <a:p>
            <a:pPr lvl="4" eaLnBrk="1" latinLnBrk="0" hangingPunct="1"/>
            <a:r>
              <a:rPr kumimoji="0" lang="es-ES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s-ES"/>
              <a:t>ARCOS @ UC3M</a:t>
            </a:r>
            <a:endParaRPr lang="en-GB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A3135C38-2EDC-4F78-AFB9-12D09D54911F}" type="slidenum">
              <a:rPr lang="en-GB" smtClean="0"/>
              <a:pPr>
                <a:defRPr/>
              </a:pPr>
              <a:t>‹Nº›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xpn-arcos/xpn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936" y="5733256"/>
            <a:ext cx="5846618" cy="58416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34858FA7-F6AD-9A4F-A456-46F1B9D0875B}"/>
              </a:ext>
            </a:extLst>
          </p:cNvPr>
          <p:cNvSpPr txBox="1"/>
          <p:nvPr/>
        </p:nvSpPr>
        <p:spPr>
          <a:xfrm>
            <a:off x="1409893" y="2348880"/>
            <a:ext cx="958265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A new Ad-Hoc parallel file system for HPC environments based on the Expand parallel file system </a:t>
            </a:r>
          </a:p>
          <a:p>
            <a:pPr algn="ctr"/>
            <a:endParaRPr lang="en-US" sz="2800" dirty="0">
              <a:solidFill>
                <a:srgbClr val="0070C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2 Subtítulo">
            <a:extLst>
              <a:ext uri="{FF2B5EF4-FFF2-40B4-BE49-F238E27FC236}">
                <a16:creationId xmlns:a16="http://schemas.microsoft.com/office/drawing/2014/main" id="{A274151C-DE29-8945-BAC2-7798E5C9BBDA}"/>
              </a:ext>
            </a:extLst>
          </p:cNvPr>
          <p:cNvSpPr txBox="1">
            <a:spLocks/>
          </p:cNvSpPr>
          <p:nvPr/>
        </p:nvSpPr>
        <p:spPr>
          <a:xfrm>
            <a:off x="4291095" y="4374290"/>
            <a:ext cx="3888432" cy="864096"/>
          </a:xfrm>
          <a:prstGeom prst="rect">
            <a:avLst/>
          </a:prstGeom>
          <a:noFill/>
        </p:spPr>
        <p:txBody>
          <a:bodyPr vert="horz" anchor="ctr">
            <a:normAutofit fontScale="85000" lnSpcReduction="10000"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None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None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sz="2800" dirty="0">
                <a:solidFill>
                  <a:srgbClr val="0070C0"/>
                </a:solidFill>
              </a:rPr>
              <a:t>Félix García-Carballeira</a:t>
            </a:r>
          </a:p>
          <a:p>
            <a:pPr algn="ctr" fontAlgn="auto">
              <a:spcAft>
                <a:spcPts val="0"/>
              </a:spcAft>
            </a:pPr>
            <a:r>
              <a:rPr lang="en-US" sz="1600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felix.garcia@uc3m.es</a:t>
            </a:r>
          </a:p>
          <a:p>
            <a:pPr fontAlgn="auto">
              <a:spcAft>
                <a:spcPts val="0"/>
              </a:spcAft>
            </a:pPr>
            <a:endParaRPr lang="en-US" sz="1800" dirty="0">
              <a:solidFill>
                <a:srgbClr val="002060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805F84-FEF0-AB49-8550-6082E96DC096}"/>
              </a:ext>
            </a:extLst>
          </p:cNvPr>
          <p:cNvSpPr txBox="1"/>
          <p:nvPr/>
        </p:nvSpPr>
        <p:spPr>
          <a:xfrm>
            <a:off x="1773756" y="930206"/>
            <a:ext cx="86427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i="0" u="none" strike="noStrike" dirty="0">
                <a:solidFill>
                  <a:srgbClr val="212121"/>
                </a:solidFill>
                <a:effectLst/>
                <a:latin typeface="Lato" panose="020F0502020204030203" pitchFamily="34" charset="0"/>
              </a:rPr>
              <a:t>22</a:t>
            </a:r>
            <a:r>
              <a:rPr lang="en-US" sz="1600" b="1" i="0" u="none" strike="noStrike" baseline="30000" dirty="0">
                <a:solidFill>
                  <a:srgbClr val="212121"/>
                </a:solidFill>
                <a:effectLst/>
                <a:latin typeface="Lato" panose="020F0502020204030203" pitchFamily="34" charset="0"/>
              </a:rPr>
              <a:t>nd</a:t>
            </a:r>
            <a:r>
              <a:rPr lang="en-US" sz="1600" b="1" i="0" u="none" strike="noStrike" dirty="0">
                <a:solidFill>
                  <a:srgbClr val="212121"/>
                </a:solidFill>
                <a:effectLst/>
                <a:latin typeface="Lato" panose="020F0502020204030203" pitchFamily="34" charset="0"/>
              </a:rPr>
              <a:t> IEEE International Symposium on Parallel and Distributed Computing</a:t>
            </a:r>
            <a:endParaRPr lang="en-US" sz="1600" b="0" i="0" u="none" strike="noStrike" dirty="0">
              <a:solidFill>
                <a:srgbClr val="212121"/>
              </a:solidFill>
              <a:effectLst/>
              <a:latin typeface="Lato" panose="020F0502020204030203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966824A-3A0F-29C9-6E3D-3E0E7F0A8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376" y="5373216"/>
            <a:ext cx="3439075" cy="107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130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004028-51FB-A95E-2785-B38827CA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Motivation for developing an Ad-hoc file system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AB85232-F81A-72CF-99D2-AA5593AB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ACCC2D5A-D161-CF88-32A5-14DE913DC69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6616" y="1221916"/>
            <a:ext cx="5561392" cy="4937760"/>
          </a:xfrm>
        </p:spPr>
        <p:txBody>
          <a:bodyPr/>
          <a:lstStyle/>
          <a:p>
            <a:r>
              <a:rPr lang="en-US" sz="2400" noProof="0" dirty="0"/>
              <a:t>Typical supercomputer architecture: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The number of compute nodes is much larger than the number of I/O nodes:</a:t>
            </a:r>
          </a:p>
          <a:p>
            <a:pPr lvl="2"/>
            <a:r>
              <a:rPr lang="en-US" sz="2300" noProof="0" dirty="0">
                <a:solidFill>
                  <a:srgbClr val="0070C0"/>
                </a:solidFill>
              </a:rPr>
              <a:t>Possible bottleneck</a:t>
            </a:r>
          </a:p>
          <a:p>
            <a:pPr lvl="1"/>
            <a:r>
              <a:rPr lang="en-US" sz="2400" noProof="0" dirty="0"/>
              <a:t>Data away from applications:</a:t>
            </a:r>
          </a:p>
          <a:p>
            <a:pPr lvl="2"/>
            <a:r>
              <a:rPr lang="en-US" sz="2300" noProof="0" dirty="0"/>
              <a:t>Use of network</a:t>
            </a:r>
          </a:p>
          <a:p>
            <a:pPr lvl="2"/>
            <a:r>
              <a:rPr lang="en-US" sz="2300" noProof="0" dirty="0">
                <a:solidFill>
                  <a:srgbClr val="0070C0"/>
                </a:solidFill>
              </a:rPr>
              <a:t>Reduces data access performance</a:t>
            </a:r>
          </a:p>
          <a:p>
            <a:pPr lvl="1"/>
            <a:r>
              <a:rPr lang="en-US" sz="2400" noProof="0" dirty="0"/>
              <a:t>Different applications running </a:t>
            </a:r>
            <a:br>
              <a:rPr lang="en-US" sz="2400" noProof="0" dirty="0"/>
            </a:br>
            <a:r>
              <a:rPr lang="en-US" sz="2400" noProof="0" dirty="0"/>
              <a:t>at the same time:</a:t>
            </a:r>
          </a:p>
          <a:p>
            <a:pPr lvl="2"/>
            <a:r>
              <a:rPr lang="en-US" sz="2300" noProof="0" dirty="0">
                <a:solidFill>
                  <a:srgbClr val="0070C0"/>
                </a:solidFill>
              </a:rPr>
              <a:t>File system conflicts and interferences</a:t>
            </a:r>
          </a:p>
          <a:p>
            <a:pPr lvl="2"/>
            <a:endParaRPr lang="en-US" noProof="0" dirty="0"/>
          </a:p>
          <a:p>
            <a:pPr lvl="2"/>
            <a:endParaRPr lang="en-US" noProof="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83FC356-DB80-6E15-9386-AD69016FD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032" y="1556792"/>
            <a:ext cx="4142235" cy="3982194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DAE1B38-67D9-3CF5-7FF2-CD3EB713F26B}"/>
              </a:ext>
            </a:extLst>
          </p:cNvPr>
          <p:cNvSpPr txBox="1"/>
          <p:nvPr/>
        </p:nvSpPr>
        <p:spPr>
          <a:xfrm>
            <a:off x="9912424" y="1412776"/>
            <a:ext cx="1468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Compute nodes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E44B58A-A79B-1DE2-10F4-F7CF6CE07476}"/>
              </a:ext>
            </a:extLst>
          </p:cNvPr>
          <p:cNvSpPr txBox="1"/>
          <p:nvPr/>
        </p:nvSpPr>
        <p:spPr>
          <a:xfrm>
            <a:off x="9912424" y="4725144"/>
            <a:ext cx="9893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I/O nodes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36FB749-C837-DF06-B108-CDFF960DF160}"/>
              </a:ext>
            </a:extLst>
          </p:cNvPr>
          <p:cNvSpPr txBox="1"/>
          <p:nvPr/>
        </p:nvSpPr>
        <p:spPr>
          <a:xfrm>
            <a:off x="7392144" y="5445224"/>
            <a:ext cx="25234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/>
              <a:t>Backend parallel file system</a:t>
            </a: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C8AFF153-5A2B-8336-C073-07BA4554949D}"/>
              </a:ext>
            </a:extLst>
          </p:cNvPr>
          <p:cNvSpPr/>
          <p:nvPr/>
        </p:nvSpPr>
        <p:spPr>
          <a:xfrm>
            <a:off x="7032104" y="2276872"/>
            <a:ext cx="1008112" cy="100811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App. A</a:t>
            </a: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63180143-8118-A7C0-2A40-EC9A1CEDEDB8}"/>
              </a:ext>
            </a:extLst>
          </p:cNvPr>
          <p:cNvSpPr/>
          <p:nvPr/>
        </p:nvSpPr>
        <p:spPr>
          <a:xfrm>
            <a:off x="9120336" y="2276872"/>
            <a:ext cx="1008112" cy="100811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App. B</a:t>
            </a:r>
          </a:p>
        </p:txBody>
      </p:sp>
      <p:sp>
        <p:nvSpPr>
          <p:cNvPr id="5" name="Forma libre 4">
            <a:extLst>
              <a:ext uri="{FF2B5EF4-FFF2-40B4-BE49-F238E27FC236}">
                <a16:creationId xmlns:a16="http://schemas.microsoft.com/office/drawing/2014/main" id="{BDEABD01-C5F0-D18E-C3E8-B8579A2397AF}"/>
              </a:ext>
            </a:extLst>
          </p:cNvPr>
          <p:cNvSpPr/>
          <p:nvPr/>
        </p:nvSpPr>
        <p:spPr>
          <a:xfrm>
            <a:off x="7841673" y="2978727"/>
            <a:ext cx="457200" cy="1704109"/>
          </a:xfrm>
          <a:custGeom>
            <a:avLst/>
            <a:gdLst>
              <a:gd name="connsiteX0" fmla="*/ 0 w 457200"/>
              <a:gd name="connsiteY0" fmla="*/ 0 h 1704109"/>
              <a:gd name="connsiteX1" fmla="*/ 332509 w 457200"/>
              <a:gd name="connsiteY1" fmla="*/ 720437 h 1704109"/>
              <a:gd name="connsiteX2" fmla="*/ 457200 w 457200"/>
              <a:gd name="connsiteY2" fmla="*/ 1704109 h 1704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1704109">
                <a:moveTo>
                  <a:pt x="0" y="0"/>
                </a:moveTo>
                <a:cubicBezTo>
                  <a:pt x="128154" y="218209"/>
                  <a:pt x="256309" y="436419"/>
                  <a:pt x="332509" y="720437"/>
                </a:cubicBezTo>
                <a:cubicBezTo>
                  <a:pt x="408709" y="1004455"/>
                  <a:pt x="432954" y="1354282"/>
                  <a:pt x="457200" y="1704109"/>
                </a:cubicBezTo>
              </a:path>
            </a:pathLst>
          </a:custGeom>
          <a:noFill/>
          <a:ln w="38100">
            <a:solidFill>
              <a:schemeClr val="accent2">
                <a:lumMod val="60000"/>
                <a:lumOff val="40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rma libre 5">
            <a:extLst>
              <a:ext uri="{FF2B5EF4-FFF2-40B4-BE49-F238E27FC236}">
                <a16:creationId xmlns:a16="http://schemas.microsoft.com/office/drawing/2014/main" id="{1923F5D2-B490-3703-934B-5819CBBB44B4}"/>
              </a:ext>
            </a:extLst>
          </p:cNvPr>
          <p:cNvSpPr/>
          <p:nvPr/>
        </p:nvSpPr>
        <p:spPr>
          <a:xfrm>
            <a:off x="8825345" y="3075709"/>
            <a:ext cx="554182" cy="1620982"/>
          </a:xfrm>
          <a:custGeom>
            <a:avLst/>
            <a:gdLst>
              <a:gd name="connsiteX0" fmla="*/ 554182 w 554182"/>
              <a:gd name="connsiteY0" fmla="*/ 0 h 1620982"/>
              <a:gd name="connsiteX1" fmla="*/ 180110 w 554182"/>
              <a:gd name="connsiteY1" fmla="*/ 651164 h 1620982"/>
              <a:gd name="connsiteX2" fmla="*/ 0 w 554182"/>
              <a:gd name="connsiteY2" fmla="*/ 1620982 h 1620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4182" h="1620982">
                <a:moveTo>
                  <a:pt x="554182" y="0"/>
                </a:moveTo>
                <a:cubicBezTo>
                  <a:pt x="413328" y="190500"/>
                  <a:pt x="272474" y="381000"/>
                  <a:pt x="180110" y="651164"/>
                </a:cubicBezTo>
                <a:cubicBezTo>
                  <a:pt x="87746" y="921328"/>
                  <a:pt x="43873" y="1271155"/>
                  <a:pt x="0" y="1620982"/>
                </a:cubicBezTo>
              </a:path>
            </a:pathLst>
          </a:custGeom>
          <a:noFill/>
          <a:ln w="38100">
            <a:solidFill>
              <a:schemeClr val="accent3">
                <a:lumMod val="75000"/>
              </a:schemeClr>
            </a:solidFill>
            <a:tailEnd type="triangle" w="lg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43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19A43-87BA-0D53-B18E-8C866D8D7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Ac-hoc file systems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40E376-31E0-BAF6-52F0-9DCF309AD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A45CB3B-D946-4468-36B1-FF170E0486D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95400" y="4653136"/>
            <a:ext cx="10972800" cy="1397691"/>
          </a:xfrm>
        </p:spPr>
        <p:txBody>
          <a:bodyPr anchor="ctr"/>
          <a:lstStyle/>
          <a:p>
            <a:r>
              <a:rPr lang="en-US" sz="2400" noProof="0" dirty="0">
                <a:latin typeface="CMR10"/>
              </a:rPr>
              <a:t>T</a:t>
            </a:r>
            <a:r>
              <a:rPr lang="en-US" sz="2400" noProof="0" dirty="0">
                <a:effectLst/>
                <a:latin typeface="CMR10"/>
              </a:rPr>
              <a:t>emporary storage system for single applications or workflows of applications that use the available storage of compute nodes</a:t>
            </a:r>
            <a:r>
              <a:rPr lang="en-US" sz="2400" noProof="0" dirty="0">
                <a:latin typeface="CMR10"/>
              </a:rPr>
              <a:t> (HDD, SSD or SHM)</a:t>
            </a:r>
          </a:p>
          <a:p>
            <a:r>
              <a:rPr lang="en-US" sz="2400" noProof="0" dirty="0">
                <a:effectLst/>
                <a:latin typeface="CMR10"/>
              </a:rPr>
              <a:t>The servers are deployed on the application's compute nodes</a:t>
            </a:r>
            <a:endParaRPr lang="en-US" sz="2400" noProof="0" dirty="0"/>
          </a:p>
        </p:txBody>
      </p:sp>
      <p:pic>
        <p:nvPicPr>
          <p:cNvPr id="121" name="Imagen 120">
            <a:extLst>
              <a:ext uri="{FF2B5EF4-FFF2-40B4-BE49-F238E27FC236}">
                <a16:creationId xmlns:a16="http://schemas.microsoft.com/office/drawing/2014/main" id="{F11FCB53-A3DF-77C9-B646-B16BA1858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7043" y="1204526"/>
            <a:ext cx="7958670" cy="337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78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Imagen 120">
            <a:extLst>
              <a:ext uri="{FF2B5EF4-FFF2-40B4-BE49-F238E27FC236}">
                <a16:creationId xmlns:a16="http://schemas.microsoft.com/office/drawing/2014/main" id="{F11FCB53-A3DF-77C9-B646-B16BA1858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7043" y="1204526"/>
            <a:ext cx="8128393" cy="344860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AB19A43-87BA-0D53-B18E-8C866D8D7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Ac-hoc file systems: </a:t>
            </a:r>
            <a:r>
              <a:rPr lang="en-US" b="1" noProof="0" dirty="0"/>
              <a:t>advantages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40E376-31E0-BAF6-52F0-9DCF309AD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A45CB3B-D946-4468-36B1-FF170E0486D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95400" y="3140968"/>
            <a:ext cx="10972800" cy="3053875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2700" noProof="0" dirty="0"/>
              <a:t>Data close to the application</a:t>
            </a:r>
          </a:p>
          <a:p>
            <a:pPr lvl="1"/>
            <a:r>
              <a:rPr lang="en-US" sz="2700" noProof="0" dirty="0">
                <a:solidFill>
                  <a:schemeClr val="tx1"/>
                </a:solidFill>
              </a:rPr>
              <a:t>Increase the performance</a:t>
            </a:r>
          </a:p>
          <a:p>
            <a:r>
              <a:rPr lang="en-US" sz="2700" noProof="0" dirty="0"/>
              <a:t>Reduces network usage</a:t>
            </a:r>
          </a:p>
          <a:p>
            <a:r>
              <a:rPr lang="en-US" sz="2700" noProof="0" dirty="0"/>
              <a:t>Reduces backend file system access</a:t>
            </a:r>
          </a:p>
          <a:p>
            <a:pPr lvl="1"/>
            <a:r>
              <a:rPr lang="en-US" sz="2700" noProof="0" dirty="0">
                <a:solidFill>
                  <a:schemeClr val="tx1"/>
                </a:solidFill>
              </a:rPr>
              <a:t>Reduces bottlenecks</a:t>
            </a:r>
          </a:p>
          <a:p>
            <a:r>
              <a:rPr lang="en-US" sz="2700" noProof="0" dirty="0"/>
              <a:t>Temporary data (checkpoints, intermediate data) does not need to be stored in the backend file system</a:t>
            </a:r>
          </a:p>
          <a:p>
            <a:r>
              <a:rPr lang="en-US" sz="2700" noProof="0" dirty="0"/>
              <a:t>In application workflows data remains for the different workflow processes</a:t>
            </a:r>
          </a:p>
        </p:txBody>
      </p:sp>
    </p:spTree>
    <p:extLst>
      <p:ext uri="{BB962C8B-B14F-4D97-AF65-F5344CB8AC3E}">
        <p14:creationId xmlns:p14="http://schemas.microsoft.com/office/powerpoint/2010/main" val="1085241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1BD539-3A7F-6015-27CF-4D54B91CC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Architecture of the Expand Ad-Hoc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D2F5663-C9CD-BD49-9264-6BF0BF190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  <p:pic>
        <p:nvPicPr>
          <p:cNvPr id="92" name="Imagen 91">
            <a:extLst>
              <a:ext uri="{FF2B5EF4-FFF2-40B4-BE49-F238E27FC236}">
                <a16:creationId xmlns:a16="http://schemas.microsoft.com/office/drawing/2014/main" id="{A48D2604-8951-04BE-E261-B2DA94634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544" y="1251020"/>
            <a:ext cx="8511656" cy="477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335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451C7E2-7A56-59BF-D6D0-3E776C5B8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648" y="2780928"/>
            <a:ext cx="6096000" cy="324941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5E6473-0817-0DA6-1076-61F9D43D7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Architecture of the Expand Ad-Hoc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6CB413E-8712-AA01-ED58-8D749467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  <p:sp>
        <p:nvSpPr>
          <p:cNvPr id="10" name="Marcador de contenido 4">
            <a:extLst>
              <a:ext uri="{FF2B5EF4-FFF2-40B4-BE49-F238E27FC236}">
                <a16:creationId xmlns:a16="http://schemas.microsoft.com/office/drawing/2014/main" id="{8EC36820-7434-1982-2407-0F217114EF6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238928" cy="4937760"/>
          </a:xfrm>
        </p:spPr>
        <p:txBody>
          <a:bodyPr/>
          <a:lstStyle/>
          <a:p>
            <a:r>
              <a:rPr lang="en-US" noProof="0" dirty="0"/>
              <a:t>Advantages of using MPI:</a:t>
            </a:r>
          </a:p>
          <a:p>
            <a:pPr lvl="1"/>
            <a:r>
              <a:rPr lang="en-US" noProof="0" dirty="0">
                <a:solidFill>
                  <a:schemeClr val="tx1"/>
                </a:solidFill>
              </a:rPr>
              <a:t>Standard interface and portable to different platforms</a:t>
            </a:r>
          </a:p>
          <a:p>
            <a:pPr lvl="1"/>
            <a:r>
              <a:rPr lang="en-US" noProof="0" dirty="0">
                <a:solidFill>
                  <a:schemeClr val="tx1"/>
                </a:solidFill>
              </a:rPr>
              <a:t>Offers good performance in clusters</a:t>
            </a:r>
            <a:endParaRPr lang="en-US" altLang="es-ES" sz="2000" noProof="0" dirty="0">
              <a:solidFill>
                <a:schemeClr val="tx1"/>
              </a:solidFill>
            </a:endParaRPr>
          </a:p>
          <a:p>
            <a:pPr lvl="2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80132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55771-6BAF-36DE-0A38-14B82C7E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Data distribution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9D666D8-03AC-D3E0-C74C-E3ECF2EDD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15</a:t>
            </a:fld>
            <a:endParaRPr lang="en-GB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381D0048-FE28-7136-D0AD-877585EDE6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noProof="0" dirty="0"/>
              <a:t>File in Expand: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Metadata subfile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Several data subfiles</a:t>
            </a:r>
          </a:p>
          <a:p>
            <a:r>
              <a:rPr lang="en-US" sz="2400" noProof="0" dirty="0"/>
              <a:t>Data distributed on </a:t>
            </a:r>
            <a:br>
              <a:rPr lang="en-US" sz="2400" noProof="0" dirty="0"/>
            </a:br>
            <a:r>
              <a:rPr lang="en-US" sz="2400" noProof="0" dirty="0"/>
              <a:t>different servers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38F72E4-2EE4-B448-186F-E976D3775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832" y="1700808"/>
            <a:ext cx="7166979" cy="3409724"/>
          </a:xfrm>
          <a:prstGeom prst="rect">
            <a:avLst/>
          </a:prstGeom>
        </p:spPr>
      </p:pic>
      <p:grpSp>
        <p:nvGrpSpPr>
          <p:cNvPr id="9" name="Group 29">
            <a:extLst>
              <a:ext uri="{FF2B5EF4-FFF2-40B4-BE49-F238E27FC236}">
                <a16:creationId xmlns:a16="http://schemas.microsoft.com/office/drawing/2014/main" id="{45895812-FF6C-8C9C-21F0-CC5BAE9D6539}"/>
              </a:ext>
            </a:extLst>
          </p:cNvPr>
          <p:cNvGrpSpPr>
            <a:grpSpLocks/>
          </p:cNvGrpSpPr>
          <p:nvPr/>
        </p:nvGrpSpPr>
        <p:grpSpPr bwMode="auto">
          <a:xfrm>
            <a:off x="5879976" y="548680"/>
            <a:ext cx="3744913" cy="792162"/>
            <a:chOff x="3016" y="1071"/>
            <a:chExt cx="2359" cy="499"/>
          </a:xfrm>
        </p:grpSpPr>
        <p:sp>
          <p:nvSpPr>
            <p:cNvPr id="10" name="Rectangle 30">
              <a:extLst>
                <a:ext uri="{FF2B5EF4-FFF2-40B4-BE49-F238E27FC236}">
                  <a16:creationId xmlns:a16="http://schemas.microsoft.com/office/drawing/2014/main" id="{99F48F09-1147-7965-124B-62785EF4BE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6" y="1344"/>
              <a:ext cx="2359" cy="226"/>
            </a:xfrm>
            <a:prstGeom prst="rect">
              <a:avLst/>
            </a:prstGeom>
            <a:noFill/>
            <a:ln w="1905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1" name="Text Box 31">
              <a:extLst>
                <a:ext uri="{FF2B5EF4-FFF2-40B4-BE49-F238E27FC236}">
                  <a16:creationId xmlns:a16="http://schemas.microsoft.com/office/drawing/2014/main" id="{811611A2-8354-12A2-EC03-2626A5848A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6" y="1071"/>
              <a:ext cx="973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buClr>
                  <a:schemeClr val="bg1"/>
                </a:buClr>
                <a:buSzPct val="100000"/>
                <a:buFont typeface="Wingdings" pitchFamily="2" charset="2"/>
                <a:buNone/>
              </a:pPr>
              <a:r>
                <a:rPr lang="es-ES" altLang="es-ES" sz="1800" dirty="0"/>
                <a:t>File in Expand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4777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55771-6BAF-36DE-0A38-14B82C7E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Data distribution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9D666D8-03AC-D3E0-C74C-E3ECF2EDD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381D0048-FE28-7136-D0AD-877585EDE6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noProof="0" dirty="0"/>
              <a:t>File in Expand:</a:t>
            </a:r>
          </a:p>
          <a:p>
            <a:pPr lvl="1"/>
            <a:r>
              <a:rPr lang="en-US" sz="2400" noProof="0" dirty="0">
                <a:solidFill>
                  <a:srgbClr val="0070C0"/>
                </a:solidFill>
              </a:rPr>
              <a:t>Metadata subfile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Several data subfiles</a:t>
            </a:r>
          </a:p>
          <a:p>
            <a:r>
              <a:rPr lang="en-US" sz="2400" noProof="0" dirty="0"/>
              <a:t>Data distributed on </a:t>
            </a:r>
            <a:br>
              <a:rPr lang="en-US" sz="2400" noProof="0" dirty="0"/>
            </a:br>
            <a:r>
              <a:rPr lang="en-US" sz="2400" noProof="0" dirty="0"/>
              <a:t>different servers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38F72E4-2EE4-B448-186F-E976D3775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832" y="1700808"/>
            <a:ext cx="7166979" cy="3409724"/>
          </a:xfrm>
          <a:prstGeom prst="rect">
            <a:avLst/>
          </a:prstGeom>
        </p:spPr>
      </p:pic>
      <p:grpSp>
        <p:nvGrpSpPr>
          <p:cNvPr id="9" name="Group 29">
            <a:extLst>
              <a:ext uri="{FF2B5EF4-FFF2-40B4-BE49-F238E27FC236}">
                <a16:creationId xmlns:a16="http://schemas.microsoft.com/office/drawing/2014/main" id="{45895812-FF6C-8C9C-21F0-CC5BAE9D6539}"/>
              </a:ext>
            </a:extLst>
          </p:cNvPr>
          <p:cNvGrpSpPr>
            <a:grpSpLocks/>
          </p:cNvGrpSpPr>
          <p:nvPr/>
        </p:nvGrpSpPr>
        <p:grpSpPr bwMode="auto">
          <a:xfrm>
            <a:off x="5879976" y="548680"/>
            <a:ext cx="3744913" cy="792162"/>
            <a:chOff x="3016" y="1071"/>
            <a:chExt cx="2359" cy="499"/>
          </a:xfrm>
        </p:grpSpPr>
        <p:sp>
          <p:nvSpPr>
            <p:cNvPr id="10" name="Rectangle 30">
              <a:extLst>
                <a:ext uri="{FF2B5EF4-FFF2-40B4-BE49-F238E27FC236}">
                  <a16:creationId xmlns:a16="http://schemas.microsoft.com/office/drawing/2014/main" id="{99F48F09-1147-7965-124B-62785EF4BE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6" y="1344"/>
              <a:ext cx="2359" cy="226"/>
            </a:xfrm>
            <a:prstGeom prst="rect">
              <a:avLst/>
            </a:prstGeom>
            <a:noFill/>
            <a:ln w="1905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1" name="Text Box 31">
              <a:extLst>
                <a:ext uri="{FF2B5EF4-FFF2-40B4-BE49-F238E27FC236}">
                  <a16:creationId xmlns:a16="http://schemas.microsoft.com/office/drawing/2014/main" id="{811611A2-8354-12A2-EC03-2626A5848A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6" y="1071"/>
              <a:ext cx="973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buClr>
                  <a:schemeClr val="bg1"/>
                </a:buClr>
                <a:buSzPct val="100000"/>
                <a:buFont typeface="Wingdings" pitchFamily="2" charset="2"/>
                <a:buNone/>
              </a:pPr>
              <a:r>
                <a:rPr lang="en-US" altLang="es-ES" sz="1800" dirty="0"/>
                <a:t>File in Expand</a:t>
              </a:r>
            </a:p>
          </p:txBody>
        </p:sp>
      </p:grpSp>
      <p:sp>
        <p:nvSpPr>
          <p:cNvPr id="4" name="Rectangle 45">
            <a:extLst>
              <a:ext uri="{FF2B5EF4-FFF2-40B4-BE49-F238E27FC236}">
                <a16:creationId xmlns:a16="http://schemas.microsoft.com/office/drawing/2014/main" id="{911DE81A-E63E-9586-B835-947689F39B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8248" y="5013176"/>
            <a:ext cx="420687" cy="241300"/>
          </a:xfrm>
          <a:prstGeom prst="rect">
            <a:avLst/>
          </a:prstGeom>
          <a:solidFill>
            <a:srgbClr val="FF9933"/>
          </a:solidFill>
          <a:ln w="63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794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55771-6BAF-36DE-0A38-14B82C7E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Data distribution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9D666D8-03AC-D3E0-C74C-E3ECF2EDD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381D0048-FE28-7136-D0AD-877585EDE6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noProof="0" dirty="0"/>
              <a:t>File in Expand: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Metadata subfile</a:t>
            </a:r>
          </a:p>
          <a:p>
            <a:pPr lvl="1"/>
            <a:r>
              <a:rPr lang="en-US" sz="2400" noProof="0" dirty="0">
                <a:solidFill>
                  <a:srgbClr val="0070C0"/>
                </a:solidFill>
              </a:rPr>
              <a:t>Several data subfiles</a:t>
            </a:r>
          </a:p>
          <a:p>
            <a:r>
              <a:rPr lang="en-US" sz="2400" noProof="0" dirty="0"/>
              <a:t>Data distributed on </a:t>
            </a:r>
            <a:br>
              <a:rPr lang="en-US" sz="2400" noProof="0" dirty="0"/>
            </a:br>
            <a:r>
              <a:rPr lang="en-US" sz="2400" noProof="0" dirty="0"/>
              <a:t>different servers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38F72E4-2EE4-B448-186F-E976D3775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832" y="1700808"/>
            <a:ext cx="7166979" cy="3409724"/>
          </a:xfrm>
          <a:prstGeom prst="rect">
            <a:avLst/>
          </a:prstGeom>
        </p:spPr>
      </p:pic>
      <p:grpSp>
        <p:nvGrpSpPr>
          <p:cNvPr id="9" name="Group 29">
            <a:extLst>
              <a:ext uri="{FF2B5EF4-FFF2-40B4-BE49-F238E27FC236}">
                <a16:creationId xmlns:a16="http://schemas.microsoft.com/office/drawing/2014/main" id="{45895812-FF6C-8C9C-21F0-CC5BAE9D6539}"/>
              </a:ext>
            </a:extLst>
          </p:cNvPr>
          <p:cNvGrpSpPr>
            <a:grpSpLocks/>
          </p:cNvGrpSpPr>
          <p:nvPr/>
        </p:nvGrpSpPr>
        <p:grpSpPr bwMode="auto">
          <a:xfrm>
            <a:off x="5879976" y="548680"/>
            <a:ext cx="3744913" cy="792162"/>
            <a:chOff x="3016" y="1071"/>
            <a:chExt cx="2359" cy="499"/>
          </a:xfrm>
        </p:grpSpPr>
        <p:sp>
          <p:nvSpPr>
            <p:cNvPr id="10" name="Rectangle 30">
              <a:extLst>
                <a:ext uri="{FF2B5EF4-FFF2-40B4-BE49-F238E27FC236}">
                  <a16:creationId xmlns:a16="http://schemas.microsoft.com/office/drawing/2014/main" id="{99F48F09-1147-7965-124B-62785EF4BE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6" y="1344"/>
              <a:ext cx="2359" cy="226"/>
            </a:xfrm>
            <a:prstGeom prst="rect">
              <a:avLst/>
            </a:prstGeom>
            <a:noFill/>
            <a:ln w="1905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1" name="Text Box 31">
              <a:extLst>
                <a:ext uri="{FF2B5EF4-FFF2-40B4-BE49-F238E27FC236}">
                  <a16:creationId xmlns:a16="http://schemas.microsoft.com/office/drawing/2014/main" id="{811611A2-8354-12A2-EC03-2626A5848A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6" y="1071"/>
              <a:ext cx="973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buClr>
                  <a:schemeClr val="bg1"/>
                </a:buClr>
                <a:buSzPct val="100000"/>
                <a:buFont typeface="Wingdings" pitchFamily="2" charset="2"/>
                <a:buNone/>
              </a:pPr>
              <a:r>
                <a:rPr lang="en-US" altLang="es-ES" sz="1800" dirty="0"/>
                <a:t>File in Expand</a:t>
              </a:r>
            </a:p>
          </p:txBody>
        </p:sp>
      </p:grpSp>
      <p:sp>
        <p:nvSpPr>
          <p:cNvPr id="4" name="Rectangle 45">
            <a:extLst>
              <a:ext uri="{FF2B5EF4-FFF2-40B4-BE49-F238E27FC236}">
                <a16:creationId xmlns:a16="http://schemas.microsoft.com/office/drawing/2014/main" id="{911DE81A-E63E-9586-B835-947689F39B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8248" y="5013176"/>
            <a:ext cx="420687" cy="241300"/>
          </a:xfrm>
          <a:prstGeom prst="rect">
            <a:avLst/>
          </a:prstGeom>
          <a:solidFill>
            <a:srgbClr val="FF9933"/>
          </a:solidFill>
          <a:ln w="63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" name="Rectangle 32">
            <a:extLst>
              <a:ext uri="{FF2B5EF4-FFF2-40B4-BE49-F238E27FC236}">
                <a16:creationId xmlns:a16="http://schemas.microsoft.com/office/drawing/2014/main" id="{8BDACF92-846F-F789-A584-9526D7B0E9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5720" y="5373216"/>
            <a:ext cx="1439863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n-US" altLang="es-ES" sz="2300" dirty="0">
                <a:solidFill>
                  <a:srgbClr val="340E70"/>
                </a:solidFill>
                <a:latin typeface="Times New Roman" panose="02020603050405020304" pitchFamily="18" charset="0"/>
              </a:rPr>
              <a:t>subfiles</a:t>
            </a:r>
            <a:endParaRPr lang="en-US" altLang="es-ES" sz="4800" dirty="0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39675F0C-812D-9858-4CC9-043322B71E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9936" y="5085184"/>
            <a:ext cx="360362" cy="1079500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Rectangle 34">
            <a:extLst>
              <a:ext uri="{FF2B5EF4-FFF2-40B4-BE49-F238E27FC236}">
                <a16:creationId xmlns:a16="http://schemas.microsoft.com/office/drawing/2014/main" id="{1496A1B1-9D34-E684-3FB3-18C240BC4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6200" y="5085184"/>
            <a:ext cx="360363" cy="1079500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" name="Rectangle 35">
            <a:extLst>
              <a:ext uri="{FF2B5EF4-FFF2-40B4-BE49-F238E27FC236}">
                <a16:creationId xmlns:a16="http://schemas.microsoft.com/office/drawing/2014/main" id="{8B145C1B-CD58-04EE-42C8-4E52AD7F2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6440" y="5085184"/>
            <a:ext cx="360362" cy="1079500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4" name="AutoShape 36">
            <a:extLst>
              <a:ext uri="{FF2B5EF4-FFF2-40B4-BE49-F238E27FC236}">
                <a16:creationId xmlns:a16="http://schemas.microsoft.com/office/drawing/2014/main" id="{72F58D5C-4CCB-7E0F-5157-361A51426644}"/>
              </a:ext>
            </a:extLst>
          </p:cNvPr>
          <p:cNvSpPr>
            <a:spLocks/>
          </p:cNvSpPr>
          <p:nvPr/>
        </p:nvSpPr>
        <p:spPr bwMode="auto">
          <a:xfrm>
            <a:off x="4727625" y="5013176"/>
            <a:ext cx="360362" cy="1079500"/>
          </a:xfrm>
          <a:prstGeom prst="leftBrace">
            <a:avLst>
              <a:gd name="adj1" fmla="val 24963"/>
              <a:gd name="adj2" fmla="val 50000"/>
            </a:avLst>
          </a:prstGeom>
          <a:noFill/>
          <a:ln w="28575">
            <a:solidFill>
              <a:srgbClr val="BE2B0E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293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55771-6BAF-36DE-0A38-14B82C7EE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Data distribution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9D666D8-03AC-D3E0-C74C-E3ECF2EDD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18</a:t>
            </a:fld>
            <a:endParaRPr lang="en-GB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381D0048-FE28-7136-D0AD-877585EDE6D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noProof="0" dirty="0"/>
              <a:t>File in Expand: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Metadata subfile</a:t>
            </a:r>
          </a:p>
          <a:p>
            <a:pPr lvl="1"/>
            <a:r>
              <a:rPr lang="en-US" sz="2400" noProof="0" dirty="0">
                <a:solidFill>
                  <a:srgbClr val="0070C0"/>
                </a:solidFill>
              </a:rPr>
              <a:t>Several data subfiles</a:t>
            </a:r>
          </a:p>
          <a:p>
            <a:r>
              <a:rPr lang="en-US" sz="2400" noProof="0" dirty="0"/>
              <a:t>Data distributed on </a:t>
            </a:r>
            <a:br>
              <a:rPr lang="en-US" sz="2400" noProof="0" dirty="0"/>
            </a:br>
            <a:r>
              <a:rPr lang="en-US" sz="2400" noProof="0" dirty="0"/>
              <a:t>different servers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38F72E4-2EE4-B448-186F-E976D3775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832" y="1700808"/>
            <a:ext cx="7166979" cy="3409724"/>
          </a:xfrm>
          <a:prstGeom prst="rect">
            <a:avLst/>
          </a:prstGeom>
        </p:spPr>
      </p:pic>
      <p:grpSp>
        <p:nvGrpSpPr>
          <p:cNvPr id="9" name="Group 29">
            <a:extLst>
              <a:ext uri="{FF2B5EF4-FFF2-40B4-BE49-F238E27FC236}">
                <a16:creationId xmlns:a16="http://schemas.microsoft.com/office/drawing/2014/main" id="{45895812-FF6C-8C9C-21F0-CC5BAE9D6539}"/>
              </a:ext>
            </a:extLst>
          </p:cNvPr>
          <p:cNvGrpSpPr>
            <a:grpSpLocks/>
          </p:cNvGrpSpPr>
          <p:nvPr/>
        </p:nvGrpSpPr>
        <p:grpSpPr bwMode="auto">
          <a:xfrm>
            <a:off x="5879976" y="548680"/>
            <a:ext cx="3744913" cy="792162"/>
            <a:chOff x="3016" y="1071"/>
            <a:chExt cx="2359" cy="499"/>
          </a:xfrm>
        </p:grpSpPr>
        <p:sp>
          <p:nvSpPr>
            <p:cNvPr id="10" name="Rectangle 30">
              <a:extLst>
                <a:ext uri="{FF2B5EF4-FFF2-40B4-BE49-F238E27FC236}">
                  <a16:creationId xmlns:a16="http://schemas.microsoft.com/office/drawing/2014/main" id="{99F48F09-1147-7965-124B-62785EF4BE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6" y="1344"/>
              <a:ext cx="2359" cy="226"/>
            </a:xfrm>
            <a:prstGeom prst="rect">
              <a:avLst/>
            </a:prstGeom>
            <a:noFill/>
            <a:ln w="1905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1" name="Text Box 31">
              <a:extLst>
                <a:ext uri="{FF2B5EF4-FFF2-40B4-BE49-F238E27FC236}">
                  <a16:creationId xmlns:a16="http://schemas.microsoft.com/office/drawing/2014/main" id="{811611A2-8354-12A2-EC03-2626A5848A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6" y="1071"/>
              <a:ext cx="973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buClr>
                  <a:schemeClr val="bg1"/>
                </a:buClr>
                <a:buSzPct val="100000"/>
                <a:buFont typeface="Wingdings" pitchFamily="2" charset="2"/>
                <a:buNone/>
              </a:pPr>
              <a:r>
                <a:rPr lang="es-ES" altLang="es-ES" sz="1800" dirty="0"/>
                <a:t>File in Expand</a:t>
              </a:r>
            </a:p>
          </p:txBody>
        </p:sp>
      </p:grpSp>
      <p:sp>
        <p:nvSpPr>
          <p:cNvPr id="4" name="Rectangle 45">
            <a:extLst>
              <a:ext uri="{FF2B5EF4-FFF2-40B4-BE49-F238E27FC236}">
                <a16:creationId xmlns:a16="http://schemas.microsoft.com/office/drawing/2014/main" id="{911DE81A-E63E-9586-B835-947689F39B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8248" y="5077244"/>
            <a:ext cx="420687" cy="241300"/>
          </a:xfrm>
          <a:prstGeom prst="rect">
            <a:avLst/>
          </a:prstGeom>
          <a:solidFill>
            <a:srgbClr val="FF9933"/>
          </a:solidFill>
          <a:ln w="63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5" name="Rectangle 32">
            <a:extLst>
              <a:ext uri="{FF2B5EF4-FFF2-40B4-BE49-F238E27FC236}">
                <a16:creationId xmlns:a16="http://schemas.microsoft.com/office/drawing/2014/main" id="{8BDACF92-846F-F789-A584-9526D7B0E9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0059" y="5390552"/>
            <a:ext cx="1295524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n-US" altLang="es-ES" sz="2300" dirty="0">
                <a:solidFill>
                  <a:srgbClr val="340E70"/>
                </a:solidFill>
                <a:latin typeface="Times New Roman" panose="02020603050405020304" pitchFamily="18" charset="0"/>
              </a:rPr>
              <a:t>subfiles</a:t>
            </a:r>
            <a:endParaRPr lang="en-US" altLang="es-ES" sz="4800" dirty="0"/>
          </a:p>
        </p:txBody>
      </p:sp>
      <p:sp>
        <p:nvSpPr>
          <p:cNvPr id="6" name="Rectangle 33">
            <a:extLst>
              <a:ext uri="{FF2B5EF4-FFF2-40B4-BE49-F238E27FC236}">
                <a16:creationId xmlns:a16="http://schemas.microsoft.com/office/drawing/2014/main" id="{39675F0C-812D-9858-4CC9-043322B71E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9936" y="5102520"/>
            <a:ext cx="360362" cy="1079500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12" name="Rectangle 34">
            <a:extLst>
              <a:ext uri="{FF2B5EF4-FFF2-40B4-BE49-F238E27FC236}">
                <a16:creationId xmlns:a16="http://schemas.microsoft.com/office/drawing/2014/main" id="{1496A1B1-9D34-E684-3FB3-18C240BC4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6200" y="5102520"/>
            <a:ext cx="360363" cy="1079500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13" name="Rectangle 35">
            <a:extLst>
              <a:ext uri="{FF2B5EF4-FFF2-40B4-BE49-F238E27FC236}">
                <a16:creationId xmlns:a16="http://schemas.microsoft.com/office/drawing/2014/main" id="{8B145C1B-CD58-04EE-42C8-4E52AD7F2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6440" y="5102520"/>
            <a:ext cx="360362" cy="1079500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14" name="AutoShape 36">
            <a:extLst>
              <a:ext uri="{FF2B5EF4-FFF2-40B4-BE49-F238E27FC236}">
                <a16:creationId xmlns:a16="http://schemas.microsoft.com/office/drawing/2014/main" id="{72F58D5C-4CCB-7E0F-5157-361A51426644}"/>
              </a:ext>
            </a:extLst>
          </p:cNvPr>
          <p:cNvSpPr>
            <a:spLocks/>
          </p:cNvSpPr>
          <p:nvPr/>
        </p:nvSpPr>
        <p:spPr bwMode="auto">
          <a:xfrm>
            <a:off x="4727625" y="5102520"/>
            <a:ext cx="360362" cy="1079500"/>
          </a:xfrm>
          <a:prstGeom prst="leftBrace">
            <a:avLst>
              <a:gd name="adj1" fmla="val 24963"/>
              <a:gd name="adj2" fmla="val 50000"/>
            </a:avLst>
          </a:prstGeom>
          <a:noFill/>
          <a:ln w="28575">
            <a:solidFill>
              <a:srgbClr val="BE2B0E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15" name="Rectangle 44">
            <a:extLst>
              <a:ext uri="{FF2B5EF4-FFF2-40B4-BE49-F238E27FC236}">
                <a16:creationId xmlns:a16="http://schemas.microsoft.com/office/drawing/2014/main" id="{BB1A9C8D-4397-1ED9-8345-E344F78781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0571" y="980728"/>
            <a:ext cx="360363" cy="360363"/>
          </a:xfrm>
          <a:prstGeom prst="rect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0</a:t>
            </a:r>
          </a:p>
        </p:txBody>
      </p:sp>
      <p:sp>
        <p:nvSpPr>
          <p:cNvPr id="16" name="Rectangle 51">
            <a:extLst>
              <a:ext uri="{FF2B5EF4-FFF2-40B4-BE49-F238E27FC236}">
                <a16:creationId xmlns:a16="http://schemas.microsoft.com/office/drawing/2014/main" id="{91185DB1-D104-0D47-1AB5-B9A2B862E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0934" y="980728"/>
            <a:ext cx="360362" cy="360363"/>
          </a:xfrm>
          <a:prstGeom prst="rect">
            <a:avLst/>
          </a:prstGeom>
          <a:solidFill>
            <a:srgbClr val="89E589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1</a:t>
            </a:r>
          </a:p>
        </p:txBody>
      </p:sp>
      <p:sp>
        <p:nvSpPr>
          <p:cNvPr id="17" name="Rectangle 52">
            <a:extLst>
              <a:ext uri="{FF2B5EF4-FFF2-40B4-BE49-F238E27FC236}">
                <a16:creationId xmlns:a16="http://schemas.microsoft.com/office/drawing/2014/main" id="{EBA8C8C5-8EC8-2FEA-50C9-E016A0EE38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1296" y="980728"/>
            <a:ext cx="360363" cy="360363"/>
          </a:xfrm>
          <a:prstGeom prst="rect">
            <a:avLst/>
          </a:prstGeom>
          <a:solidFill>
            <a:srgbClr val="C4D8DE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2</a:t>
            </a:r>
          </a:p>
        </p:txBody>
      </p:sp>
      <p:sp>
        <p:nvSpPr>
          <p:cNvPr id="18" name="Rectangle 53">
            <a:extLst>
              <a:ext uri="{FF2B5EF4-FFF2-40B4-BE49-F238E27FC236}">
                <a16:creationId xmlns:a16="http://schemas.microsoft.com/office/drawing/2014/main" id="{67134DF5-CE9D-0436-1067-74FDE7009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0071" y="980728"/>
            <a:ext cx="360363" cy="360363"/>
          </a:xfrm>
          <a:prstGeom prst="rect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3</a:t>
            </a:r>
          </a:p>
        </p:txBody>
      </p:sp>
      <p:sp>
        <p:nvSpPr>
          <p:cNvPr id="19" name="Rectangle 54">
            <a:extLst>
              <a:ext uri="{FF2B5EF4-FFF2-40B4-BE49-F238E27FC236}">
                <a16:creationId xmlns:a16="http://schemas.microsoft.com/office/drawing/2014/main" id="{E926B928-9BDA-3AFE-D8FF-35E58B8FD3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0434" y="980728"/>
            <a:ext cx="360362" cy="360363"/>
          </a:xfrm>
          <a:prstGeom prst="rect">
            <a:avLst/>
          </a:prstGeom>
          <a:solidFill>
            <a:srgbClr val="89E589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4</a:t>
            </a:r>
          </a:p>
        </p:txBody>
      </p:sp>
      <p:sp>
        <p:nvSpPr>
          <p:cNvPr id="20" name="Rectangle 55">
            <a:extLst>
              <a:ext uri="{FF2B5EF4-FFF2-40B4-BE49-F238E27FC236}">
                <a16:creationId xmlns:a16="http://schemas.microsoft.com/office/drawing/2014/main" id="{36D7AE68-67B0-B55A-694B-160F94E9C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0796" y="980728"/>
            <a:ext cx="360363" cy="360363"/>
          </a:xfrm>
          <a:prstGeom prst="rect">
            <a:avLst/>
          </a:prstGeom>
          <a:solidFill>
            <a:srgbClr val="C4D8DE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5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E25A9112-5143-DDAF-084D-14BD965ABB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41159" y="980728"/>
            <a:ext cx="360362" cy="360363"/>
          </a:xfrm>
          <a:prstGeom prst="rect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6</a:t>
            </a:r>
          </a:p>
        </p:txBody>
      </p:sp>
      <p:sp>
        <p:nvSpPr>
          <p:cNvPr id="22" name="Rectangle 57">
            <a:extLst>
              <a:ext uri="{FF2B5EF4-FFF2-40B4-BE49-F238E27FC236}">
                <a16:creationId xmlns:a16="http://schemas.microsoft.com/office/drawing/2014/main" id="{B6346B19-A391-5C7E-EDA3-1FEC73A2BB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1521" y="980728"/>
            <a:ext cx="360363" cy="360363"/>
          </a:xfrm>
          <a:prstGeom prst="rect">
            <a:avLst/>
          </a:prstGeom>
          <a:solidFill>
            <a:srgbClr val="89E589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7</a:t>
            </a:r>
          </a:p>
        </p:txBody>
      </p:sp>
      <p:sp>
        <p:nvSpPr>
          <p:cNvPr id="23" name="Rectangle 58">
            <a:extLst>
              <a:ext uri="{FF2B5EF4-FFF2-40B4-BE49-F238E27FC236}">
                <a16:creationId xmlns:a16="http://schemas.microsoft.com/office/drawing/2014/main" id="{620B62F5-E303-7FA1-AE3F-6485C9ACB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0296" y="980728"/>
            <a:ext cx="360363" cy="360363"/>
          </a:xfrm>
          <a:prstGeom prst="rect">
            <a:avLst/>
          </a:prstGeom>
          <a:solidFill>
            <a:srgbClr val="C4D8DE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8</a:t>
            </a:r>
          </a:p>
        </p:txBody>
      </p:sp>
      <p:sp>
        <p:nvSpPr>
          <p:cNvPr id="24" name="Rectangle 38">
            <a:extLst>
              <a:ext uri="{FF2B5EF4-FFF2-40B4-BE49-F238E27FC236}">
                <a16:creationId xmlns:a16="http://schemas.microsoft.com/office/drawing/2014/main" id="{BBA47C46-0D65-7DF1-8980-A2392939F9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9936" y="5102520"/>
            <a:ext cx="360362" cy="1079500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5" name="Rectangle 45">
            <a:extLst>
              <a:ext uri="{FF2B5EF4-FFF2-40B4-BE49-F238E27FC236}">
                <a16:creationId xmlns:a16="http://schemas.microsoft.com/office/drawing/2014/main" id="{98CF4DDF-CBCD-A11A-B71E-13AAD36484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9936" y="5461295"/>
            <a:ext cx="360362" cy="360362"/>
          </a:xfrm>
          <a:prstGeom prst="rect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3</a:t>
            </a:r>
          </a:p>
        </p:txBody>
      </p:sp>
      <p:sp>
        <p:nvSpPr>
          <p:cNvPr id="26" name="Rectangle 46">
            <a:extLst>
              <a:ext uri="{FF2B5EF4-FFF2-40B4-BE49-F238E27FC236}">
                <a16:creationId xmlns:a16="http://schemas.microsoft.com/office/drawing/2014/main" id="{6E7E8F9B-971C-4F4A-7B11-B550523731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9936" y="5821657"/>
            <a:ext cx="360362" cy="360363"/>
          </a:xfrm>
          <a:prstGeom prst="rect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6</a:t>
            </a:r>
          </a:p>
        </p:txBody>
      </p:sp>
      <p:sp>
        <p:nvSpPr>
          <p:cNvPr id="27" name="Rectangle 50">
            <a:extLst>
              <a:ext uri="{FF2B5EF4-FFF2-40B4-BE49-F238E27FC236}">
                <a16:creationId xmlns:a16="http://schemas.microsoft.com/office/drawing/2014/main" id="{85BFDC09-5DAF-C29E-2EFB-76136E4D91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9936" y="5102520"/>
            <a:ext cx="360362" cy="360362"/>
          </a:xfrm>
          <a:prstGeom prst="rect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0</a:t>
            </a:r>
          </a:p>
        </p:txBody>
      </p:sp>
      <p:sp>
        <p:nvSpPr>
          <p:cNvPr id="28" name="Rectangle 39">
            <a:extLst>
              <a:ext uri="{FF2B5EF4-FFF2-40B4-BE49-F238E27FC236}">
                <a16:creationId xmlns:a16="http://schemas.microsoft.com/office/drawing/2014/main" id="{E68CEF14-1041-F34C-28B3-D62F9F78B0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6200" y="5102520"/>
            <a:ext cx="360363" cy="1079500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9" name="Rectangle 47">
            <a:extLst>
              <a:ext uri="{FF2B5EF4-FFF2-40B4-BE49-F238E27FC236}">
                <a16:creationId xmlns:a16="http://schemas.microsoft.com/office/drawing/2014/main" id="{D0E0A8DA-0240-8BB2-CA1B-62FD9BD9DC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6200" y="5102520"/>
            <a:ext cx="360363" cy="360362"/>
          </a:xfrm>
          <a:prstGeom prst="rect">
            <a:avLst/>
          </a:prstGeom>
          <a:solidFill>
            <a:srgbClr val="89E589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1</a:t>
            </a:r>
          </a:p>
        </p:txBody>
      </p:sp>
      <p:sp>
        <p:nvSpPr>
          <p:cNvPr id="30" name="Rectangle 48">
            <a:extLst>
              <a:ext uri="{FF2B5EF4-FFF2-40B4-BE49-F238E27FC236}">
                <a16:creationId xmlns:a16="http://schemas.microsoft.com/office/drawing/2014/main" id="{1578D98E-BDAA-ABB9-15B2-5AF6900A4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6200" y="5461295"/>
            <a:ext cx="360363" cy="360362"/>
          </a:xfrm>
          <a:prstGeom prst="rect">
            <a:avLst/>
          </a:prstGeom>
          <a:solidFill>
            <a:srgbClr val="89E589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4</a:t>
            </a:r>
          </a:p>
        </p:txBody>
      </p:sp>
      <p:sp>
        <p:nvSpPr>
          <p:cNvPr id="31" name="Rectangle 49">
            <a:extLst>
              <a:ext uri="{FF2B5EF4-FFF2-40B4-BE49-F238E27FC236}">
                <a16:creationId xmlns:a16="http://schemas.microsoft.com/office/drawing/2014/main" id="{D43EB3C5-D742-CC8A-23E8-75949B14C0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6200" y="5821657"/>
            <a:ext cx="360363" cy="360363"/>
          </a:xfrm>
          <a:prstGeom prst="rect">
            <a:avLst/>
          </a:prstGeom>
          <a:solidFill>
            <a:srgbClr val="89E589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7</a:t>
            </a:r>
          </a:p>
        </p:txBody>
      </p:sp>
      <p:sp>
        <p:nvSpPr>
          <p:cNvPr id="32" name="Rectangle 32">
            <a:extLst>
              <a:ext uri="{FF2B5EF4-FFF2-40B4-BE49-F238E27FC236}">
                <a16:creationId xmlns:a16="http://schemas.microsoft.com/office/drawing/2014/main" id="{2B0E9D77-73A7-F76E-CB86-A1A6CE3216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6440" y="5102520"/>
            <a:ext cx="360362" cy="360362"/>
          </a:xfrm>
          <a:prstGeom prst="rect">
            <a:avLst/>
          </a:prstGeom>
          <a:solidFill>
            <a:srgbClr val="C4D8DE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2</a:t>
            </a:r>
          </a:p>
        </p:txBody>
      </p:sp>
      <p:sp>
        <p:nvSpPr>
          <p:cNvPr id="33" name="Rectangle 40">
            <a:extLst>
              <a:ext uri="{FF2B5EF4-FFF2-40B4-BE49-F238E27FC236}">
                <a16:creationId xmlns:a16="http://schemas.microsoft.com/office/drawing/2014/main" id="{E1BF1896-7B56-ABB4-EDEE-A3B2F8CC28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6440" y="5102520"/>
            <a:ext cx="360362" cy="1079500"/>
          </a:xfrm>
          <a:prstGeom prst="rect">
            <a:avLst/>
          </a:prstGeom>
          <a:noFill/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34" name="Rectangle 42">
            <a:extLst>
              <a:ext uri="{FF2B5EF4-FFF2-40B4-BE49-F238E27FC236}">
                <a16:creationId xmlns:a16="http://schemas.microsoft.com/office/drawing/2014/main" id="{D65FA1A9-49ED-9409-8C4D-64A457A1A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6440" y="5461295"/>
            <a:ext cx="360362" cy="360362"/>
          </a:xfrm>
          <a:prstGeom prst="rect">
            <a:avLst/>
          </a:prstGeom>
          <a:solidFill>
            <a:srgbClr val="C4D8DE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5</a:t>
            </a:r>
          </a:p>
        </p:txBody>
      </p:sp>
      <p:sp>
        <p:nvSpPr>
          <p:cNvPr id="35" name="Rectangle 43">
            <a:extLst>
              <a:ext uri="{FF2B5EF4-FFF2-40B4-BE49-F238E27FC236}">
                <a16:creationId xmlns:a16="http://schemas.microsoft.com/office/drawing/2014/main" id="{A9345175-73ED-C6EA-F8A4-B5221BB527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6440" y="5821657"/>
            <a:ext cx="360362" cy="360363"/>
          </a:xfrm>
          <a:prstGeom prst="rect">
            <a:avLst/>
          </a:prstGeom>
          <a:solidFill>
            <a:srgbClr val="C4D8DE"/>
          </a:solidFill>
          <a:ln w="1905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93579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19" grpId="1" animBg="1"/>
      <p:bldP spid="20" grpId="0" animBg="1"/>
      <p:bldP spid="21" grpId="0" animBg="1"/>
      <p:bldP spid="22" grpId="0" animBg="1"/>
      <p:bldP spid="23" grpId="0" animBg="1"/>
      <p:bldP spid="25" grpId="0" animBg="1"/>
      <p:bldP spid="26" grpId="0" animBg="1"/>
      <p:bldP spid="27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0C79B-C055-A2F6-13BD-74A77E983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Directory structure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B155A07-7606-A1A7-F0F2-363285230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19</a:t>
            </a:fld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5323D83-46CB-DFE6-648E-AEFE93BEA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998" y="1396056"/>
            <a:ext cx="7166979" cy="340972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729C584-F636-E021-00AC-56E85C43F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8544" y="373008"/>
            <a:ext cx="1974917" cy="2407920"/>
          </a:xfrm>
          <a:prstGeom prst="rect">
            <a:avLst/>
          </a:prstGeom>
        </p:spPr>
      </p:pic>
      <p:sp>
        <p:nvSpPr>
          <p:cNvPr id="7" name="Text Box 31">
            <a:extLst>
              <a:ext uri="{FF2B5EF4-FFF2-40B4-BE49-F238E27FC236}">
                <a16:creationId xmlns:a16="http://schemas.microsoft.com/office/drawing/2014/main" id="{005F2AC6-D819-404D-CE89-332F26A2E1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96400" y="2852936"/>
            <a:ext cx="142981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n-US" altLang="es-ES" sz="1800" dirty="0">
                <a:solidFill>
                  <a:srgbClr val="0070C0"/>
                </a:solidFill>
              </a:rPr>
              <a:t>Logical View</a:t>
            </a:r>
          </a:p>
        </p:txBody>
      </p:sp>
      <p:sp>
        <p:nvSpPr>
          <p:cNvPr id="8" name="Flecha abajo 7">
            <a:extLst>
              <a:ext uri="{FF2B5EF4-FFF2-40B4-BE49-F238E27FC236}">
                <a16:creationId xmlns:a16="http://schemas.microsoft.com/office/drawing/2014/main" id="{B39B0DE8-5F78-A4AF-688B-531BC5F6B04C}"/>
              </a:ext>
            </a:extLst>
          </p:cNvPr>
          <p:cNvSpPr/>
          <p:nvPr/>
        </p:nvSpPr>
        <p:spPr>
          <a:xfrm>
            <a:off x="10160568" y="3356992"/>
            <a:ext cx="471935" cy="199690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Text Box 31">
            <a:extLst>
              <a:ext uri="{FF2B5EF4-FFF2-40B4-BE49-F238E27FC236}">
                <a16:creationId xmlns:a16="http://schemas.microsoft.com/office/drawing/2014/main" id="{C968D54C-B861-FC83-A9A2-F3D102A12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2950" y="3930115"/>
            <a:ext cx="10182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n-US" altLang="es-ES" sz="1800" dirty="0"/>
              <a:t>Mapping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308E25F-45E0-F298-E08A-2DB8D377B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68" y="4756764"/>
            <a:ext cx="1512168" cy="1843712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9E3D515-EC0F-47DD-1D64-538158FE5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1310" y="4751927"/>
            <a:ext cx="1512168" cy="1843712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C2F891FA-9869-EC7E-542F-A5CEEB849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8123" y="4845275"/>
            <a:ext cx="1512168" cy="1843712"/>
          </a:xfrm>
          <a:prstGeom prst="rect">
            <a:avLst/>
          </a:prstGeom>
        </p:spPr>
      </p:pic>
      <p:sp>
        <p:nvSpPr>
          <p:cNvPr id="13" name="Text Box 31">
            <a:extLst>
              <a:ext uri="{FF2B5EF4-FFF2-40B4-BE49-F238E27FC236}">
                <a16:creationId xmlns:a16="http://schemas.microsoft.com/office/drawing/2014/main" id="{E5D46894-BC31-5206-DFF4-22404C9E6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96400" y="5458547"/>
            <a:ext cx="150675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n-US" altLang="es-ES" sz="1800" dirty="0">
                <a:solidFill>
                  <a:srgbClr val="0070C0"/>
                </a:solidFill>
              </a:rPr>
              <a:t>Physical View</a:t>
            </a:r>
          </a:p>
        </p:txBody>
      </p:sp>
      <p:sp>
        <p:nvSpPr>
          <p:cNvPr id="14" name="AutoShape 36">
            <a:extLst>
              <a:ext uri="{FF2B5EF4-FFF2-40B4-BE49-F238E27FC236}">
                <a16:creationId xmlns:a16="http://schemas.microsoft.com/office/drawing/2014/main" id="{73879D4C-6916-50A4-4B0F-5FC9D27A7E1A}"/>
              </a:ext>
            </a:extLst>
          </p:cNvPr>
          <p:cNvSpPr>
            <a:spLocks/>
          </p:cNvSpPr>
          <p:nvPr/>
        </p:nvSpPr>
        <p:spPr bwMode="auto">
          <a:xfrm flipH="1">
            <a:off x="9023840" y="4958079"/>
            <a:ext cx="344771" cy="1370268"/>
          </a:xfrm>
          <a:prstGeom prst="leftBrace">
            <a:avLst>
              <a:gd name="adj1" fmla="val 24963"/>
              <a:gd name="adj2" fmla="val 50000"/>
            </a:avLst>
          </a:prstGeom>
          <a:noFill/>
          <a:ln w="28575">
            <a:solidFill>
              <a:srgbClr val="BE2B0E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5336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D29093-8AC6-ECC6-500D-022D771AE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Agenda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ECABE68-9F1B-44E1-EFBA-C18FA0269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</a:t>
            </a:fld>
            <a:endParaRPr lang="en-GB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2B2DAB3-7DA6-FBA1-E963-05B0E0114F9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67408" y="1219200"/>
            <a:ext cx="10814992" cy="4730080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noProof="0" dirty="0"/>
              <a:t>Introduction to Expand Parallel file system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noProof="0" dirty="0"/>
              <a:t>Expand as Ad-hoc parallel file system for large clusters and supercomputers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noProof="0" dirty="0"/>
              <a:t>Motivation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noProof="0" dirty="0"/>
              <a:t>Architecture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noProof="0" dirty="0"/>
              <a:t>Data distribution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noProof="0" dirty="0"/>
              <a:t>Metadata Management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noProof="0" dirty="0"/>
              <a:t>Performance evaluation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noProof="0" dirty="0"/>
              <a:t>Conclusions and future work</a:t>
            </a:r>
          </a:p>
          <a:p>
            <a:pPr marL="0" indent="0">
              <a:buNone/>
            </a:pP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8645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A41051-3A98-E82C-08B6-D19A8BA2F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Metadata management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972C162-63E1-6A16-419D-DDA319FF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20</a:t>
            </a:fld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5E915F9-BEB6-1407-92BD-960683DC3F2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6494512" cy="4937760"/>
          </a:xfrm>
        </p:spPr>
        <p:txBody>
          <a:bodyPr/>
          <a:lstStyle/>
          <a:p>
            <a:r>
              <a:rPr lang="en-US" noProof="0" dirty="0"/>
              <a:t>Distributed metadata management: </a:t>
            </a:r>
          </a:p>
          <a:p>
            <a:pPr lvl="1"/>
            <a:r>
              <a:rPr lang="en-US" noProof="0" dirty="0"/>
              <a:t>Two levels</a:t>
            </a:r>
          </a:p>
          <a:p>
            <a:pPr lvl="1"/>
            <a:r>
              <a:rPr lang="en-US" noProof="0" dirty="0"/>
              <a:t>No locks</a:t>
            </a:r>
          </a:p>
          <a:p>
            <a:pPr lvl="1"/>
            <a:r>
              <a:rPr lang="en-US" noProof="0" dirty="0"/>
              <a:t>No metadata manager</a:t>
            </a:r>
          </a:p>
          <a:p>
            <a:endParaRPr lang="en-US" noProof="0" dirty="0"/>
          </a:p>
          <a:p>
            <a:r>
              <a:rPr lang="en-US" noProof="0" dirty="0"/>
              <a:t>Metadata distributed among </a:t>
            </a:r>
            <a:br>
              <a:rPr lang="en-US" noProof="0" dirty="0"/>
            </a:br>
            <a:r>
              <a:rPr lang="en-US" noProof="0" dirty="0"/>
              <a:t>servers:</a:t>
            </a:r>
          </a:p>
          <a:p>
            <a:pPr lvl="1"/>
            <a:r>
              <a:rPr lang="en-US" noProof="0" dirty="0"/>
              <a:t>Master node</a:t>
            </a:r>
          </a:p>
          <a:p>
            <a:pPr lvl="1"/>
            <a:r>
              <a:rPr lang="en-US" noProof="0" dirty="0"/>
              <a:t>Hash function(name)</a:t>
            </a:r>
          </a:p>
          <a:p>
            <a:pPr lvl="1"/>
            <a:r>
              <a:rPr lang="en-US" noProof="0" dirty="0"/>
              <a:t>Load balancing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13768D1-EB15-5558-66B0-89CB1EC9E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952" y="1628800"/>
            <a:ext cx="5760640" cy="338535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B976A7A-C602-6EE9-7AA0-495340ABF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904" y="5144396"/>
            <a:ext cx="5595460" cy="104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98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A41051-3A98-E82C-08B6-D19A8BA2F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Metadata management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972C162-63E1-6A16-419D-DDA319FF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21</a:t>
            </a:fld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5E915F9-BEB6-1407-92BD-960683DC3F2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6494512" cy="4937760"/>
          </a:xfrm>
        </p:spPr>
        <p:txBody>
          <a:bodyPr/>
          <a:lstStyle/>
          <a:p>
            <a:r>
              <a:rPr lang="en-US" noProof="0" dirty="0"/>
              <a:t>Distributed metadata management: </a:t>
            </a:r>
          </a:p>
          <a:p>
            <a:pPr lvl="1"/>
            <a:r>
              <a:rPr lang="en-US" noProof="0" dirty="0"/>
              <a:t>Two levels</a:t>
            </a:r>
          </a:p>
          <a:p>
            <a:pPr lvl="1"/>
            <a:r>
              <a:rPr lang="en-US" noProof="0" dirty="0"/>
              <a:t>No locks</a:t>
            </a:r>
          </a:p>
          <a:p>
            <a:pPr lvl="1"/>
            <a:r>
              <a:rPr lang="en-US" noProof="0" dirty="0"/>
              <a:t>No metadata manager</a:t>
            </a:r>
          </a:p>
          <a:p>
            <a:endParaRPr lang="en-US" noProof="0" dirty="0"/>
          </a:p>
          <a:p>
            <a:r>
              <a:rPr lang="en-US" noProof="0" dirty="0"/>
              <a:t>Metadata distributed among </a:t>
            </a:r>
            <a:br>
              <a:rPr lang="en-US" noProof="0" dirty="0"/>
            </a:br>
            <a:r>
              <a:rPr lang="en-US" noProof="0" dirty="0"/>
              <a:t>servers:</a:t>
            </a:r>
          </a:p>
          <a:p>
            <a:pPr lvl="1"/>
            <a:r>
              <a:rPr lang="en-US" noProof="0" dirty="0"/>
              <a:t>Master node</a:t>
            </a:r>
          </a:p>
          <a:p>
            <a:pPr lvl="1"/>
            <a:r>
              <a:rPr lang="en-US" noProof="0" dirty="0"/>
              <a:t>Hash function(name) </a:t>
            </a:r>
          </a:p>
          <a:p>
            <a:pPr lvl="1"/>
            <a:r>
              <a:rPr lang="en-US" noProof="0" dirty="0">
                <a:solidFill>
                  <a:srgbClr val="0070C0"/>
                </a:solidFill>
              </a:rPr>
              <a:t>Load balancing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DA7B475-C3BD-406E-EB75-7A2EC2B8FD09}"/>
              </a:ext>
            </a:extLst>
          </p:cNvPr>
          <p:cNvSpPr/>
          <p:nvPr/>
        </p:nvSpPr>
        <p:spPr>
          <a:xfrm>
            <a:off x="6168008" y="5229200"/>
            <a:ext cx="1584176" cy="12961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7092679-F372-47BF-7B45-C75BA6A8E46E}"/>
              </a:ext>
            </a:extLst>
          </p:cNvPr>
          <p:cNvSpPr/>
          <p:nvPr/>
        </p:nvSpPr>
        <p:spPr>
          <a:xfrm>
            <a:off x="7392144" y="5229200"/>
            <a:ext cx="1584176" cy="12961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E8B77CC-C77B-AA76-1E44-7618B7C25195}"/>
              </a:ext>
            </a:extLst>
          </p:cNvPr>
          <p:cNvSpPr/>
          <p:nvPr/>
        </p:nvSpPr>
        <p:spPr>
          <a:xfrm>
            <a:off x="8904312" y="5157192"/>
            <a:ext cx="1008112" cy="9361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E05E87B-8536-9336-45CC-B3E4ADE2DD6E}"/>
              </a:ext>
            </a:extLst>
          </p:cNvPr>
          <p:cNvSpPr/>
          <p:nvPr/>
        </p:nvSpPr>
        <p:spPr>
          <a:xfrm>
            <a:off x="9768408" y="5229200"/>
            <a:ext cx="1008112" cy="9361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BFE4357F-4711-2AA6-D6A3-D6A1065C6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697" y="5126553"/>
            <a:ext cx="5154895" cy="1182767"/>
          </a:xfrm>
          <a:prstGeom prst="rect">
            <a:avLst/>
          </a:prstGeom>
        </p:spPr>
      </p:pic>
      <p:sp>
        <p:nvSpPr>
          <p:cNvPr id="18" name="Text Box 31">
            <a:extLst>
              <a:ext uri="{FF2B5EF4-FFF2-40B4-BE49-F238E27FC236}">
                <a16:creationId xmlns:a16="http://schemas.microsoft.com/office/drawing/2014/main" id="{A7F9D0A0-86FD-1BE2-F0E3-348653DAD0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4977" y="5454134"/>
            <a:ext cx="104387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Clr>
                <a:schemeClr val="bg1"/>
              </a:buClr>
              <a:buSzPct val="100000"/>
              <a:buFont typeface="Wingdings" pitchFamily="2" charset="2"/>
              <a:buNone/>
            </a:pPr>
            <a:r>
              <a:rPr lang="es-ES" altLang="es-ES" sz="1800" dirty="0" err="1"/>
              <a:t>Metadata</a:t>
            </a:r>
            <a:endParaRPr lang="es-ES" altLang="es-ES" sz="180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9E8F35EC-D58B-9256-31CE-14EA3A77E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952" y="1628800"/>
            <a:ext cx="5760640" cy="338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309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9662D-09C9-6F00-EB39-2D56CABEF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Evaluation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658F71C-A4C1-D59C-BCAA-4C563AC34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22</a:t>
            </a:fld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2AD2F62-A4C8-374D-A58B-270E15FA948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400" b="1" noProof="0" dirty="0"/>
              <a:t>Benchmark used</a:t>
            </a:r>
            <a:r>
              <a:rPr lang="en-US" sz="2400" noProof="0" dirty="0"/>
              <a:t>: </a:t>
            </a:r>
            <a:r>
              <a:rPr lang="en-US" sz="2400" b="1" noProof="0" dirty="0">
                <a:solidFill>
                  <a:schemeClr val="tx1"/>
                </a:solidFill>
                <a:effectLst/>
                <a:latin typeface="NimbusRomNo9L"/>
              </a:rPr>
              <a:t>IOR </a:t>
            </a:r>
            <a:endParaRPr lang="en-US" sz="2400" noProof="0" dirty="0">
              <a:solidFill>
                <a:schemeClr val="tx1"/>
              </a:solidFill>
              <a:effectLst/>
              <a:latin typeface="NimbusRomNo9L"/>
            </a:endParaRPr>
          </a:p>
          <a:p>
            <a:pPr lvl="1"/>
            <a:r>
              <a:rPr lang="en-US" sz="2400" dirty="0">
                <a:solidFill>
                  <a:schemeClr val="tx1"/>
                </a:solidFill>
                <a:latin typeface="NimbusRomNo9L"/>
              </a:rPr>
              <a:t>O</a:t>
            </a:r>
            <a:r>
              <a:rPr lang="en-US" sz="2400" noProof="0" dirty="0">
                <a:solidFill>
                  <a:schemeClr val="tx1"/>
                </a:solidFill>
                <a:effectLst/>
                <a:latin typeface="NimbusRomNo9L"/>
              </a:rPr>
              <a:t>pen-source benchmark</a:t>
            </a:r>
          </a:p>
          <a:p>
            <a:pPr lvl="1"/>
            <a:r>
              <a:rPr lang="en-US" sz="2400" dirty="0">
                <a:solidFill>
                  <a:schemeClr val="tx1"/>
                </a:solidFill>
                <a:latin typeface="NimbusRomNo9L"/>
              </a:rPr>
              <a:t>A popular and effective way to evaluate the performance of distributed and parallel file systems is by using a variety of input/output (I/O) loads</a:t>
            </a:r>
            <a:endParaRPr lang="en-US" sz="2400" noProof="0" dirty="0">
              <a:solidFill>
                <a:schemeClr val="tx1"/>
              </a:solidFill>
              <a:effectLst/>
              <a:latin typeface="NimbusRomNo9L"/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700" noProof="0" dirty="0">
                <a:latin typeface="NimbusRomNo9L"/>
              </a:rPr>
              <a:t>IOR a</a:t>
            </a:r>
            <a:r>
              <a:rPr lang="en-US" sz="2700" noProof="0" dirty="0">
                <a:effectLst/>
                <a:latin typeface="NimbusRomNo9L"/>
              </a:rPr>
              <a:t>ccess pattern: file sharing </a:t>
            </a:r>
          </a:p>
          <a:p>
            <a:pPr lvl="1"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  <a:latin typeface="NimbusRomNo9L"/>
              </a:rPr>
              <a:t>All processes share the same file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  <a:latin typeface="NimbusRomNo9L"/>
              </a:rPr>
              <a:t>C</a:t>
            </a:r>
            <a:r>
              <a:rPr lang="en-US" sz="2400" noProof="0" dirty="0">
                <a:solidFill>
                  <a:schemeClr val="tx1"/>
                </a:solidFill>
                <a:effectLst/>
                <a:latin typeface="NimbusRomNo9L"/>
              </a:rPr>
              <a:t>hallenge for most parallel file systems</a:t>
            </a:r>
            <a:endParaRPr lang="en-US" sz="2400" noProof="0" dirty="0">
              <a:solidFill>
                <a:schemeClr val="tx1"/>
              </a:solidFill>
            </a:endParaRPr>
          </a:p>
          <a:p>
            <a:pPr lvl="1"/>
            <a:endParaRPr lang="en-US" sz="2400" noProof="0" dirty="0">
              <a:effectLst/>
              <a:latin typeface="NimbusRomNo9L"/>
            </a:endParaRPr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0105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9662D-09C9-6F00-EB39-2D56CABEF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Evaluation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658F71C-A4C1-D59C-BCAA-4C563AC34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23</a:t>
            </a:fld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2AD2F62-A4C8-374D-A58B-270E15FA948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412776"/>
            <a:ext cx="10972800" cy="4744184"/>
          </a:xfrm>
        </p:spPr>
        <p:txBody>
          <a:bodyPr/>
          <a:lstStyle/>
          <a:p>
            <a:r>
              <a:rPr lang="en-US" sz="2700" noProof="0" dirty="0"/>
              <a:t>Platform:</a:t>
            </a:r>
          </a:p>
          <a:p>
            <a:pPr lvl="1"/>
            <a:r>
              <a:rPr lang="en-US" sz="2400" noProof="0" dirty="0" err="1">
                <a:solidFill>
                  <a:schemeClr val="tx1"/>
                </a:solidFill>
              </a:rPr>
              <a:t>MareNostrum</a:t>
            </a:r>
            <a:r>
              <a:rPr lang="en-US" sz="2400" noProof="0" dirty="0">
                <a:solidFill>
                  <a:schemeClr val="tx1"/>
                </a:solidFill>
              </a:rPr>
              <a:t> 4.  Barcelona Supercomputing Center (BSC)</a:t>
            </a:r>
          </a:p>
          <a:p>
            <a:pPr>
              <a:spcBef>
                <a:spcPts val="2400"/>
              </a:spcBef>
            </a:pPr>
            <a:r>
              <a:rPr lang="en-US" sz="2700" noProof="0" dirty="0">
                <a:solidFill>
                  <a:schemeClr val="tx1"/>
                </a:solidFill>
              </a:rPr>
              <a:t>Main properties:</a:t>
            </a:r>
          </a:p>
          <a:p>
            <a:pPr lvl="1"/>
            <a:r>
              <a:rPr lang="en-US" sz="2400" i="1" noProof="0" dirty="0">
                <a:solidFill>
                  <a:schemeClr val="tx1"/>
                </a:solidFill>
              </a:rPr>
              <a:t>Nodes</a:t>
            </a:r>
            <a:r>
              <a:rPr lang="en-US" sz="2400" noProof="0" dirty="0">
                <a:solidFill>
                  <a:schemeClr val="tx1"/>
                </a:solidFill>
              </a:rPr>
              <a:t>: 3,456</a:t>
            </a:r>
          </a:p>
          <a:p>
            <a:pPr lvl="1"/>
            <a:r>
              <a:rPr lang="en-US" sz="2400" i="1" noProof="0" dirty="0">
                <a:solidFill>
                  <a:schemeClr val="tx1"/>
                </a:solidFill>
              </a:rPr>
              <a:t>Total cores</a:t>
            </a:r>
            <a:r>
              <a:rPr lang="en-US" sz="2400" noProof="0" dirty="0">
                <a:solidFill>
                  <a:schemeClr val="tx1"/>
                </a:solidFill>
              </a:rPr>
              <a:t>: 165,888</a:t>
            </a:r>
          </a:p>
          <a:p>
            <a:pPr lvl="1"/>
            <a:r>
              <a:rPr lang="en-US" sz="2400" i="1" noProof="0" dirty="0">
                <a:solidFill>
                  <a:schemeClr val="tx1"/>
                </a:solidFill>
              </a:rPr>
              <a:t>Main memory</a:t>
            </a:r>
            <a:r>
              <a:rPr lang="en-US" sz="2400" noProof="0" dirty="0">
                <a:solidFill>
                  <a:schemeClr val="tx1"/>
                </a:solidFill>
              </a:rPr>
              <a:t>: 384.75 TB</a:t>
            </a:r>
          </a:p>
          <a:p>
            <a:pPr lvl="1"/>
            <a:r>
              <a:rPr lang="en-US" sz="2400" i="1" noProof="0" dirty="0">
                <a:solidFill>
                  <a:schemeClr val="tx1"/>
                </a:solidFill>
              </a:rPr>
              <a:t>SSD:</a:t>
            </a:r>
            <a:r>
              <a:rPr lang="en-US" sz="2400" noProof="0" dirty="0">
                <a:solidFill>
                  <a:schemeClr val="tx1"/>
                </a:solidFill>
              </a:rPr>
              <a:t> 240 GB</a:t>
            </a:r>
          </a:p>
          <a:p>
            <a:pPr lvl="1"/>
            <a:r>
              <a:rPr lang="en-US" sz="2400" i="1" noProof="0" dirty="0">
                <a:solidFill>
                  <a:schemeClr val="tx1"/>
                </a:solidFill>
              </a:rPr>
              <a:t>Interconnection networks</a:t>
            </a:r>
            <a:r>
              <a:rPr lang="en-US" sz="2400" noProof="0" dirty="0">
                <a:solidFill>
                  <a:schemeClr val="tx1"/>
                </a:solidFill>
              </a:rPr>
              <a:t>:100Gb Intel Omni-Path (Full-Fat Tree)</a:t>
            </a:r>
          </a:p>
          <a:p>
            <a:pPr lvl="1"/>
            <a:r>
              <a:rPr lang="en-US" sz="2400" i="1" noProof="0" dirty="0">
                <a:solidFill>
                  <a:schemeClr val="tx1"/>
                </a:solidFill>
              </a:rPr>
              <a:t>Peak Performance</a:t>
            </a:r>
            <a:r>
              <a:rPr lang="en-US" sz="2400" noProof="0" dirty="0">
                <a:solidFill>
                  <a:schemeClr val="tx1"/>
                </a:solidFill>
              </a:rPr>
              <a:t>: 11.15 Petaflops</a:t>
            </a:r>
          </a:p>
          <a:p>
            <a:pPr lvl="1"/>
            <a:r>
              <a:rPr lang="en-US" sz="2400" i="1" noProof="0" dirty="0">
                <a:solidFill>
                  <a:schemeClr val="tx1"/>
                </a:solidFill>
              </a:rPr>
              <a:t>Parallel file system</a:t>
            </a:r>
            <a:r>
              <a:rPr lang="en-US" sz="2400" noProof="0" dirty="0">
                <a:solidFill>
                  <a:schemeClr val="tx1"/>
                </a:solidFill>
              </a:rPr>
              <a:t>: GPFS</a:t>
            </a:r>
          </a:p>
        </p:txBody>
      </p:sp>
    </p:spTree>
    <p:extLst>
      <p:ext uri="{BB962C8B-B14F-4D97-AF65-F5344CB8AC3E}">
        <p14:creationId xmlns:p14="http://schemas.microsoft.com/office/powerpoint/2010/main" val="307940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9662D-09C9-6F00-EB39-2D56CABEF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Evaluation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658F71C-A4C1-D59C-BCAA-4C563AC34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24</a:t>
            </a:fld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2AD2F62-A4C8-374D-A58B-270E15FA948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sz="2700" noProof="0" dirty="0"/>
              <a:t>File systems evaluated:</a:t>
            </a:r>
          </a:p>
          <a:p>
            <a:pPr lvl="1">
              <a:spcBef>
                <a:spcPts val="1200"/>
              </a:spcBef>
            </a:pPr>
            <a:r>
              <a:rPr lang="en-US" sz="2400" b="1" noProof="0" dirty="0">
                <a:solidFill>
                  <a:schemeClr val="tx1"/>
                </a:solidFill>
                <a:effectLst/>
                <a:latin typeface="NimbusRomNo9L"/>
              </a:rPr>
              <a:t>Expand Ad-Hoc </a:t>
            </a:r>
            <a:r>
              <a:rPr lang="en-US" sz="2400" noProof="0" dirty="0">
                <a:solidFill>
                  <a:schemeClr val="tx1"/>
                </a:solidFill>
                <a:effectLst/>
                <a:latin typeface="NimbusRomNo9L"/>
              </a:rPr>
              <a:t>(512 KB of block size)</a:t>
            </a:r>
          </a:p>
          <a:p>
            <a:pPr lvl="1"/>
            <a:r>
              <a:rPr lang="en-US" sz="2400" b="1" noProof="0" dirty="0" err="1">
                <a:solidFill>
                  <a:schemeClr val="tx1"/>
                </a:solidFill>
                <a:latin typeface="NimbusRomNo9L"/>
              </a:rPr>
              <a:t>GekkoFS</a:t>
            </a:r>
            <a:r>
              <a:rPr lang="en-US" sz="2400" noProof="0" dirty="0">
                <a:solidFill>
                  <a:schemeClr val="tx1"/>
                </a:solidFill>
                <a:latin typeface="NimbusRomNo9L"/>
              </a:rPr>
              <a:t> (</a:t>
            </a:r>
            <a:r>
              <a:rPr lang="en-US" sz="2400" noProof="0">
                <a:solidFill>
                  <a:schemeClr val="tx1"/>
                </a:solidFill>
                <a:latin typeface="NimbusRomNo9L"/>
              </a:rPr>
              <a:t>512 KB of </a:t>
            </a:r>
            <a:r>
              <a:rPr lang="en-US" sz="2400" noProof="0" dirty="0">
                <a:solidFill>
                  <a:schemeClr val="tx1"/>
                </a:solidFill>
                <a:latin typeface="NimbusRomNo9L"/>
              </a:rPr>
              <a:t>block size)</a:t>
            </a:r>
          </a:p>
          <a:p>
            <a:pPr lvl="1"/>
            <a:endParaRPr lang="en-US" sz="2400" noProof="0" dirty="0">
              <a:solidFill>
                <a:schemeClr val="tx1"/>
              </a:solidFill>
              <a:latin typeface="NimbusRomNo9L"/>
            </a:endParaRPr>
          </a:p>
          <a:p>
            <a:pPr lvl="1"/>
            <a:endParaRPr lang="en-US" sz="2400" noProof="0" dirty="0">
              <a:solidFill>
                <a:schemeClr val="tx1"/>
              </a:solidFill>
              <a:latin typeface="NimbusRomNo9L"/>
            </a:endParaRPr>
          </a:p>
          <a:p>
            <a:pPr lvl="1"/>
            <a:endParaRPr lang="en-US" sz="2400" noProof="0" dirty="0">
              <a:solidFill>
                <a:schemeClr val="tx1"/>
              </a:solidFill>
              <a:latin typeface="NimbusRomNo9L"/>
            </a:endParaRPr>
          </a:p>
          <a:p>
            <a:pPr lvl="1"/>
            <a:endParaRPr lang="en-US" sz="2400" noProof="0" dirty="0">
              <a:solidFill>
                <a:schemeClr val="tx1"/>
              </a:solidFill>
              <a:latin typeface="NimbusRomNo9L"/>
            </a:endParaRPr>
          </a:p>
          <a:p>
            <a:pPr lvl="1"/>
            <a:r>
              <a:rPr lang="en-US" sz="2400" b="1" noProof="0" dirty="0">
                <a:solidFill>
                  <a:schemeClr val="tx1"/>
                </a:solidFill>
                <a:latin typeface="NimbusRomNo9L"/>
              </a:rPr>
              <a:t>GPFS</a:t>
            </a:r>
            <a:r>
              <a:rPr lang="en-US" sz="2400" noProof="0" dirty="0">
                <a:solidFill>
                  <a:schemeClr val="tx1"/>
                </a:solidFill>
                <a:latin typeface="NimbusRomNo9L"/>
              </a:rPr>
              <a:t>: parallel file system used in </a:t>
            </a:r>
            <a:r>
              <a:rPr lang="en-US" sz="2400" noProof="0" dirty="0" err="1">
                <a:solidFill>
                  <a:schemeClr val="tx1"/>
                </a:solidFill>
                <a:latin typeface="NimbusRomNo9L"/>
              </a:rPr>
              <a:t>MareNostrum</a:t>
            </a:r>
            <a:r>
              <a:rPr lang="en-US" sz="2400" noProof="0" dirty="0">
                <a:solidFill>
                  <a:schemeClr val="tx1"/>
                </a:solidFill>
                <a:latin typeface="NimbusRomNo9L"/>
              </a:rPr>
              <a:t> 4</a:t>
            </a:r>
            <a:endParaRPr lang="en-US" sz="2400" noProof="0" dirty="0">
              <a:solidFill>
                <a:schemeClr val="tx1"/>
              </a:solidFill>
              <a:effectLst/>
              <a:latin typeface="NimbusRomNo9L"/>
            </a:endParaRPr>
          </a:p>
          <a:p>
            <a:pPr lvl="1"/>
            <a:endParaRPr lang="en-US" noProof="0" dirty="0"/>
          </a:p>
          <a:p>
            <a:endParaRPr lang="en-US" noProof="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2335C3-F3FA-B2B1-66FF-CA6CE127C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36" y="2924944"/>
            <a:ext cx="7685296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380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0817CB-3359-8F26-4642-3C53B88A0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Evaluation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8F9D5AEB-48CE-3169-0E26-CA9D8CA42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D21898A-D731-582D-F083-6AE93857223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noProof="0" dirty="0"/>
              <a:t>Configuration: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  <a:effectLst/>
              </a:rPr>
              <a:t>Compute nodes: 1, 2, 4, ... up to 128 compute nodes</a:t>
            </a:r>
            <a:endParaRPr lang="en-US" sz="2400" noProof="0" dirty="0">
              <a:solidFill>
                <a:schemeClr val="tx1"/>
              </a:solidFill>
            </a:endParaRPr>
          </a:p>
          <a:p>
            <a:pPr lvl="1"/>
            <a:r>
              <a:rPr lang="en-US" sz="2400" noProof="0" dirty="0">
                <a:solidFill>
                  <a:schemeClr val="tx1"/>
                </a:solidFill>
                <a:effectLst/>
              </a:rPr>
              <a:t>Local storage: SSD and Shared Memory (SHM) for </a:t>
            </a:r>
            <a:r>
              <a:rPr lang="en-US" sz="2400" noProof="0" dirty="0" err="1">
                <a:solidFill>
                  <a:schemeClr val="tx1"/>
                </a:solidFill>
                <a:effectLst/>
              </a:rPr>
              <a:t>GekkoFS</a:t>
            </a:r>
            <a:r>
              <a:rPr lang="en-US" sz="2400" noProof="0" dirty="0">
                <a:solidFill>
                  <a:schemeClr val="tx1"/>
                </a:solidFill>
                <a:effectLst/>
              </a:rPr>
              <a:t> and Expand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  <a:effectLst/>
              </a:rPr>
              <a:t>Transfer size used in IOR: 64 KiB, 512 KiB, and 1 MiB.  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  <a:effectLst/>
              </a:rPr>
              <a:t>Client processes per compute node: 8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  <a:effectLst/>
              </a:rPr>
              <a:t>Operations: read and write in parallel on a shared file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  <a:effectLst/>
              </a:rPr>
              <a:t>Size written by each client: 4 GiB (resulting in a 4 TiB) 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Number of processes: 8 up to 1024 processes</a:t>
            </a:r>
          </a:p>
          <a:p>
            <a:pPr lvl="1"/>
            <a:endParaRPr lang="en-US" sz="2400" noProof="0" dirty="0">
              <a:solidFill>
                <a:schemeClr val="tx1"/>
              </a:solidFill>
            </a:endParaRPr>
          </a:p>
          <a:p>
            <a:r>
              <a:rPr lang="en-US" sz="2400" noProof="0" dirty="0"/>
              <a:t>All results in logarithmic scale</a:t>
            </a:r>
          </a:p>
          <a:p>
            <a:r>
              <a:rPr lang="en-US" sz="2400" noProof="0" dirty="0"/>
              <a:t>All tests have been executed 10 times and the average results and standard deviation are shown in all figures. </a:t>
            </a:r>
          </a:p>
          <a:p>
            <a:endParaRPr lang="en-US" sz="2700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4057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FF3BCF3-AD07-5B97-3E40-F10105E2A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40" y="770728"/>
            <a:ext cx="9433048" cy="532028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BA92794-4AD8-2B80-BDE5-1575EF240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Results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E912716-0587-FF37-2876-63D4E2C6A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915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638E888-DE81-AC93-8C51-7AF980AD2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80" y="980728"/>
            <a:ext cx="9484997" cy="519445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D7AE3F-6CDE-47EE-FE9E-B3EE2F43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Results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1C708314-8E1C-F052-CA20-3CE0D7FB4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26666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217EC57C-EA61-E8CD-4616-027DDB893B8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631504" y="836712"/>
            <a:ext cx="8712968" cy="539446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24583BB-9361-7706-4356-B7396CCC8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Results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8ECFBA78-5025-A344-9F60-E40E9DA88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5810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73EBD78-968E-6EFC-8F6A-218F7A6E749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415480" y="908720"/>
            <a:ext cx="9217024" cy="534889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B56FAAB-23C5-DA6A-E4D9-716589AA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Results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2090343-D4AC-A498-E965-62E2447F7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785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5E6473-0817-0DA6-1076-61F9D43D7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Introduction to Expand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6CB413E-8712-AA01-ED58-8D749467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  <p:sp>
        <p:nvSpPr>
          <p:cNvPr id="92" name="Lata 91">
            <a:extLst>
              <a:ext uri="{FF2B5EF4-FFF2-40B4-BE49-F238E27FC236}">
                <a16:creationId xmlns:a16="http://schemas.microsoft.com/office/drawing/2014/main" id="{5D6C2998-F708-C512-107E-C7D620805A43}"/>
              </a:ext>
            </a:extLst>
          </p:cNvPr>
          <p:cNvSpPr/>
          <p:nvPr/>
        </p:nvSpPr>
        <p:spPr>
          <a:xfrm>
            <a:off x="2711624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861252F0-9826-CD6F-7227-0CE68581D6FA}"/>
              </a:ext>
            </a:extLst>
          </p:cNvPr>
          <p:cNvSpPr/>
          <p:nvPr/>
        </p:nvSpPr>
        <p:spPr>
          <a:xfrm>
            <a:off x="2351583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ángulo redondeado 95">
            <a:extLst>
              <a:ext uri="{FF2B5EF4-FFF2-40B4-BE49-F238E27FC236}">
                <a16:creationId xmlns:a16="http://schemas.microsoft.com/office/drawing/2014/main" id="{2F8B1294-79DF-7D13-2304-0315CD4965AE}"/>
              </a:ext>
            </a:extLst>
          </p:cNvPr>
          <p:cNvSpPr/>
          <p:nvPr/>
        </p:nvSpPr>
        <p:spPr>
          <a:xfrm>
            <a:off x="2063552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7" name="Rectángulo 96">
            <a:extLst>
              <a:ext uri="{FF2B5EF4-FFF2-40B4-BE49-F238E27FC236}">
                <a16:creationId xmlns:a16="http://schemas.microsoft.com/office/drawing/2014/main" id="{A2E7BBA1-1108-02B9-0DEA-5BC78EFD0CA6}"/>
              </a:ext>
            </a:extLst>
          </p:cNvPr>
          <p:cNvSpPr/>
          <p:nvPr/>
        </p:nvSpPr>
        <p:spPr>
          <a:xfrm>
            <a:off x="1847528" y="2772075"/>
            <a:ext cx="2650504" cy="6564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ángulo 97">
            <a:extLst>
              <a:ext uri="{FF2B5EF4-FFF2-40B4-BE49-F238E27FC236}">
                <a16:creationId xmlns:a16="http://schemas.microsoft.com/office/drawing/2014/main" id="{34BAD76B-50C4-0CED-C41F-84DA6E28B888}"/>
              </a:ext>
            </a:extLst>
          </p:cNvPr>
          <p:cNvSpPr/>
          <p:nvPr/>
        </p:nvSpPr>
        <p:spPr>
          <a:xfrm>
            <a:off x="1850792" y="2207379"/>
            <a:ext cx="2647239" cy="31607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ángulo 98">
            <a:extLst>
              <a:ext uri="{FF2B5EF4-FFF2-40B4-BE49-F238E27FC236}">
                <a16:creationId xmlns:a16="http://schemas.microsoft.com/office/drawing/2014/main" id="{C83A64F1-F63D-6E63-1EFF-248B8AA588E8}"/>
              </a:ext>
            </a:extLst>
          </p:cNvPr>
          <p:cNvSpPr/>
          <p:nvPr/>
        </p:nvSpPr>
        <p:spPr>
          <a:xfrm>
            <a:off x="1847528" y="1556792"/>
            <a:ext cx="2650514" cy="38196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13FDD9DC-92F4-2A59-FC54-0D55CD99C117}"/>
              </a:ext>
            </a:extLst>
          </p:cNvPr>
          <p:cNvSpPr txBox="1"/>
          <p:nvPr/>
        </p:nvSpPr>
        <p:spPr>
          <a:xfrm>
            <a:off x="2567608" y="1556792"/>
            <a:ext cx="1123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Application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E45DA00A-46ED-1092-FAB0-76FCBBC98B9D}"/>
              </a:ext>
            </a:extLst>
          </p:cNvPr>
          <p:cNvSpPr txBox="1"/>
          <p:nvPr/>
        </p:nvSpPr>
        <p:spPr>
          <a:xfrm>
            <a:off x="2098484" y="2211153"/>
            <a:ext cx="1585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Intercept Library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FDC258A2-1968-39DC-EB18-C4907DFB44D6}"/>
              </a:ext>
            </a:extLst>
          </p:cNvPr>
          <p:cNvSpPr txBox="1"/>
          <p:nvPr/>
        </p:nvSpPr>
        <p:spPr>
          <a:xfrm>
            <a:off x="1756182" y="1901957"/>
            <a:ext cx="6783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POSIX</a:t>
            </a:r>
          </a:p>
        </p:txBody>
      </p:sp>
      <p:sp>
        <p:nvSpPr>
          <p:cNvPr id="104" name="CuadroTexto 103">
            <a:extLst>
              <a:ext uri="{FF2B5EF4-FFF2-40B4-BE49-F238E27FC236}">
                <a16:creationId xmlns:a16="http://schemas.microsoft.com/office/drawing/2014/main" id="{977408B7-3E28-867A-9D9B-137AD0384D01}"/>
              </a:ext>
            </a:extLst>
          </p:cNvPr>
          <p:cNvSpPr txBox="1"/>
          <p:nvPr/>
        </p:nvSpPr>
        <p:spPr>
          <a:xfrm>
            <a:off x="3343231" y="1920357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MPI</a:t>
            </a:r>
          </a:p>
        </p:txBody>
      </p:sp>
      <p:cxnSp>
        <p:nvCxnSpPr>
          <p:cNvPr id="105" name="Conector recto de flecha 104">
            <a:extLst>
              <a:ext uri="{FF2B5EF4-FFF2-40B4-BE49-F238E27FC236}">
                <a16:creationId xmlns:a16="http://schemas.microsoft.com/office/drawing/2014/main" id="{0BD0A1FD-F8A6-8807-09B6-A322B78AAE68}"/>
              </a:ext>
            </a:extLst>
          </p:cNvPr>
          <p:cNvCxnSpPr>
            <a:cxnSpLocks/>
          </p:cNvCxnSpPr>
          <p:nvPr/>
        </p:nvCxnSpPr>
        <p:spPr>
          <a:xfrm>
            <a:off x="2567608" y="1938756"/>
            <a:ext cx="0" cy="2649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de flecha 105">
            <a:extLst>
              <a:ext uri="{FF2B5EF4-FFF2-40B4-BE49-F238E27FC236}">
                <a16:creationId xmlns:a16="http://schemas.microsoft.com/office/drawing/2014/main" id="{0D962C4F-FA89-BBE5-4D32-07266348F360}"/>
              </a:ext>
            </a:extLst>
          </p:cNvPr>
          <p:cNvCxnSpPr>
            <a:cxnSpLocks/>
          </p:cNvCxnSpPr>
          <p:nvPr/>
        </p:nvCxnSpPr>
        <p:spPr>
          <a:xfrm>
            <a:off x="3905392" y="1938756"/>
            <a:ext cx="0" cy="2649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ector recto de flecha 106">
            <a:extLst>
              <a:ext uri="{FF2B5EF4-FFF2-40B4-BE49-F238E27FC236}">
                <a16:creationId xmlns:a16="http://schemas.microsoft.com/office/drawing/2014/main" id="{43AED4DD-AC08-1199-2194-E61AAE065B94}"/>
              </a:ext>
            </a:extLst>
          </p:cNvPr>
          <p:cNvCxnSpPr>
            <a:cxnSpLocks/>
          </p:cNvCxnSpPr>
          <p:nvPr/>
        </p:nvCxnSpPr>
        <p:spPr>
          <a:xfrm>
            <a:off x="3192572" y="2523451"/>
            <a:ext cx="0" cy="248623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ángulo redondeado 107">
            <a:extLst>
              <a:ext uri="{FF2B5EF4-FFF2-40B4-BE49-F238E27FC236}">
                <a16:creationId xmlns:a16="http://schemas.microsoft.com/office/drawing/2014/main" id="{C8DE48BE-FCB3-CA55-82B9-6B727EE0D6B8}"/>
              </a:ext>
            </a:extLst>
          </p:cNvPr>
          <p:cNvSpPr/>
          <p:nvPr/>
        </p:nvSpPr>
        <p:spPr>
          <a:xfrm>
            <a:off x="1631504" y="1412776"/>
            <a:ext cx="3096344" cy="2232248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C33B50E7-0569-7884-695C-B76E7C75FD99}"/>
              </a:ext>
            </a:extLst>
          </p:cNvPr>
          <p:cNvSpPr txBox="1"/>
          <p:nvPr/>
        </p:nvSpPr>
        <p:spPr>
          <a:xfrm>
            <a:off x="1703512" y="1052736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AF09E9D6-F3E9-F707-D9B9-9257DCCB8D57}"/>
              </a:ext>
            </a:extLst>
          </p:cNvPr>
          <p:cNvSpPr txBox="1"/>
          <p:nvPr/>
        </p:nvSpPr>
        <p:spPr>
          <a:xfrm>
            <a:off x="1919536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23" name="Rectángulo redondeado 122">
            <a:extLst>
              <a:ext uri="{FF2B5EF4-FFF2-40B4-BE49-F238E27FC236}">
                <a16:creationId xmlns:a16="http://schemas.microsoft.com/office/drawing/2014/main" id="{29763751-CD79-7CEC-5012-C158D4AEB625}"/>
              </a:ext>
            </a:extLst>
          </p:cNvPr>
          <p:cNvSpPr/>
          <p:nvPr/>
        </p:nvSpPr>
        <p:spPr>
          <a:xfrm>
            <a:off x="5231904" y="2636912"/>
            <a:ext cx="1512168" cy="1008112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04D2FE65-09B3-3D2F-1074-DE931577F120}"/>
              </a:ext>
            </a:extLst>
          </p:cNvPr>
          <p:cNvSpPr txBox="1"/>
          <p:nvPr/>
        </p:nvSpPr>
        <p:spPr>
          <a:xfrm>
            <a:off x="5159896" y="2276872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sp>
        <p:nvSpPr>
          <p:cNvPr id="126" name="Rectángulo redondeado 125">
            <a:extLst>
              <a:ext uri="{FF2B5EF4-FFF2-40B4-BE49-F238E27FC236}">
                <a16:creationId xmlns:a16="http://schemas.microsoft.com/office/drawing/2014/main" id="{E2365AFB-67A7-D239-FC13-0CE2C11A9FA5}"/>
              </a:ext>
            </a:extLst>
          </p:cNvPr>
          <p:cNvSpPr/>
          <p:nvPr/>
        </p:nvSpPr>
        <p:spPr>
          <a:xfrm>
            <a:off x="9192344" y="2636912"/>
            <a:ext cx="1512168" cy="1008112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7" name="CuadroTexto 126">
            <a:extLst>
              <a:ext uri="{FF2B5EF4-FFF2-40B4-BE49-F238E27FC236}">
                <a16:creationId xmlns:a16="http://schemas.microsoft.com/office/drawing/2014/main" id="{939F9852-5952-4CE0-609D-EA890930AB05}"/>
              </a:ext>
            </a:extLst>
          </p:cNvPr>
          <p:cNvSpPr txBox="1"/>
          <p:nvPr/>
        </p:nvSpPr>
        <p:spPr>
          <a:xfrm>
            <a:off x="9120336" y="2276872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cxnSp>
        <p:nvCxnSpPr>
          <p:cNvPr id="129" name="Conector recto 128">
            <a:extLst>
              <a:ext uri="{FF2B5EF4-FFF2-40B4-BE49-F238E27FC236}">
                <a16:creationId xmlns:a16="http://schemas.microsoft.com/office/drawing/2014/main" id="{72D3731C-906F-D316-DC87-292523190557}"/>
              </a:ext>
            </a:extLst>
          </p:cNvPr>
          <p:cNvCxnSpPr/>
          <p:nvPr/>
        </p:nvCxnSpPr>
        <p:spPr>
          <a:xfrm>
            <a:off x="7104112" y="3140968"/>
            <a:ext cx="1656184" cy="0"/>
          </a:xfrm>
          <a:prstGeom prst="line">
            <a:avLst/>
          </a:prstGeom>
          <a:ln w="5715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CuadroTexto 138">
            <a:extLst>
              <a:ext uri="{FF2B5EF4-FFF2-40B4-BE49-F238E27FC236}">
                <a16:creationId xmlns:a16="http://schemas.microsoft.com/office/drawing/2014/main" id="{B6E21360-8DFC-1D88-FE6F-60E822AECA52}"/>
              </a:ext>
            </a:extLst>
          </p:cNvPr>
          <p:cNvSpPr txBox="1"/>
          <p:nvPr/>
        </p:nvSpPr>
        <p:spPr>
          <a:xfrm>
            <a:off x="2639615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Server</a:t>
            </a:r>
          </a:p>
        </p:txBody>
      </p:sp>
      <p:sp>
        <p:nvSpPr>
          <p:cNvPr id="143" name="Rectángulo redondeado 142">
            <a:extLst>
              <a:ext uri="{FF2B5EF4-FFF2-40B4-BE49-F238E27FC236}">
                <a16:creationId xmlns:a16="http://schemas.microsoft.com/office/drawing/2014/main" id="{97AFB46F-BF30-F67B-4A9B-A48DCB82465B}"/>
              </a:ext>
            </a:extLst>
          </p:cNvPr>
          <p:cNvSpPr/>
          <p:nvPr/>
        </p:nvSpPr>
        <p:spPr>
          <a:xfrm>
            <a:off x="1343472" y="3789040"/>
            <a:ext cx="9865096" cy="2880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4" name="CuadroTexto 143">
            <a:extLst>
              <a:ext uri="{FF2B5EF4-FFF2-40B4-BE49-F238E27FC236}">
                <a16:creationId xmlns:a16="http://schemas.microsoft.com/office/drawing/2014/main" id="{174D0301-68A9-3C98-796E-CD22239C9625}"/>
              </a:ext>
            </a:extLst>
          </p:cNvPr>
          <p:cNvSpPr txBox="1"/>
          <p:nvPr/>
        </p:nvSpPr>
        <p:spPr>
          <a:xfrm>
            <a:off x="5303912" y="3759129"/>
            <a:ext cx="1207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NETWORK</a:t>
            </a:r>
          </a:p>
        </p:txBody>
      </p:sp>
      <p:cxnSp>
        <p:nvCxnSpPr>
          <p:cNvPr id="148" name="Conector recto 147">
            <a:extLst>
              <a:ext uri="{FF2B5EF4-FFF2-40B4-BE49-F238E27FC236}">
                <a16:creationId xmlns:a16="http://schemas.microsoft.com/office/drawing/2014/main" id="{B48A8E24-23C9-4353-DF3E-E9AC62955406}"/>
              </a:ext>
            </a:extLst>
          </p:cNvPr>
          <p:cNvCxnSpPr/>
          <p:nvPr/>
        </p:nvCxnSpPr>
        <p:spPr>
          <a:xfrm>
            <a:off x="3215680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ector recto 148">
            <a:extLst>
              <a:ext uri="{FF2B5EF4-FFF2-40B4-BE49-F238E27FC236}">
                <a16:creationId xmlns:a16="http://schemas.microsoft.com/office/drawing/2014/main" id="{DC2D6E1F-BFC3-58D7-5DEE-EE1DD2A6AF1E}"/>
              </a:ext>
            </a:extLst>
          </p:cNvPr>
          <p:cNvCxnSpPr>
            <a:cxnSpLocks/>
          </p:cNvCxnSpPr>
          <p:nvPr/>
        </p:nvCxnSpPr>
        <p:spPr>
          <a:xfrm>
            <a:off x="2999656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ector recto 151">
            <a:extLst>
              <a:ext uri="{FF2B5EF4-FFF2-40B4-BE49-F238E27FC236}">
                <a16:creationId xmlns:a16="http://schemas.microsoft.com/office/drawing/2014/main" id="{AB0BCF46-C890-F8E0-F2B0-34C025E34C1D}"/>
              </a:ext>
            </a:extLst>
          </p:cNvPr>
          <p:cNvCxnSpPr>
            <a:cxnSpLocks/>
          </p:cNvCxnSpPr>
          <p:nvPr/>
        </p:nvCxnSpPr>
        <p:spPr>
          <a:xfrm>
            <a:off x="5735960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>
            <a:extLst>
              <a:ext uri="{FF2B5EF4-FFF2-40B4-BE49-F238E27FC236}">
                <a16:creationId xmlns:a16="http://schemas.microsoft.com/office/drawing/2014/main" id="{B803EFE5-EAC8-F9BC-066E-DB3E1FC766D8}"/>
              </a:ext>
            </a:extLst>
          </p:cNvPr>
          <p:cNvCxnSpPr>
            <a:cxnSpLocks/>
          </p:cNvCxnSpPr>
          <p:nvPr/>
        </p:nvCxnSpPr>
        <p:spPr>
          <a:xfrm>
            <a:off x="10128448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>
            <a:extLst>
              <a:ext uri="{FF2B5EF4-FFF2-40B4-BE49-F238E27FC236}">
                <a16:creationId xmlns:a16="http://schemas.microsoft.com/office/drawing/2014/main" id="{ABE6E0FC-36D0-6D92-BB6C-0221B8CA1D95}"/>
              </a:ext>
            </a:extLst>
          </p:cNvPr>
          <p:cNvCxnSpPr/>
          <p:nvPr/>
        </p:nvCxnSpPr>
        <p:spPr>
          <a:xfrm>
            <a:off x="5879976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>
            <a:extLst>
              <a:ext uri="{FF2B5EF4-FFF2-40B4-BE49-F238E27FC236}">
                <a16:creationId xmlns:a16="http://schemas.microsoft.com/office/drawing/2014/main" id="{B7F3B2EC-11D8-A49A-0069-8843A64CF041}"/>
              </a:ext>
            </a:extLst>
          </p:cNvPr>
          <p:cNvCxnSpPr/>
          <p:nvPr/>
        </p:nvCxnSpPr>
        <p:spPr>
          <a:xfrm>
            <a:off x="9984432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>
            <a:extLst>
              <a:ext uri="{FF2B5EF4-FFF2-40B4-BE49-F238E27FC236}">
                <a16:creationId xmlns:a16="http://schemas.microsoft.com/office/drawing/2014/main" id="{2D28D207-D9C9-7285-5EAF-52EE506C7794}"/>
              </a:ext>
            </a:extLst>
          </p:cNvPr>
          <p:cNvCxnSpPr>
            <a:cxnSpLocks/>
          </p:cNvCxnSpPr>
          <p:nvPr/>
        </p:nvCxnSpPr>
        <p:spPr>
          <a:xfrm>
            <a:off x="2927648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Lata 158">
            <a:extLst>
              <a:ext uri="{FF2B5EF4-FFF2-40B4-BE49-F238E27FC236}">
                <a16:creationId xmlns:a16="http://schemas.microsoft.com/office/drawing/2014/main" id="{39C09211-D6A3-8425-43A1-24658E4C3ADA}"/>
              </a:ext>
            </a:extLst>
          </p:cNvPr>
          <p:cNvSpPr/>
          <p:nvPr/>
        </p:nvSpPr>
        <p:spPr>
          <a:xfrm>
            <a:off x="5519936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ángulo 159">
            <a:extLst>
              <a:ext uri="{FF2B5EF4-FFF2-40B4-BE49-F238E27FC236}">
                <a16:creationId xmlns:a16="http://schemas.microsoft.com/office/drawing/2014/main" id="{34D7EA17-190A-D9A9-2C7C-F60A38C165B9}"/>
              </a:ext>
            </a:extLst>
          </p:cNvPr>
          <p:cNvSpPr/>
          <p:nvPr/>
        </p:nvSpPr>
        <p:spPr>
          <a:xfrm>
            <a:off x="5159895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ángulo redondeado 160">
            <a:extLst>
              <a:ext uri="{FF2B5EF4-FFF2-40B4-BE49-F238E27FC236}">
                <a16:creationId xmlns:a16="http://schemas.microsoft.com/office/drawing/2014/main" id="{F082F923-54F4-A28E-2800-FCA5549B7A5D}"/>
              </a:ext>
            </a:extLst>
          </p:cNvPr>
          <p:cNvSpPr/>
          <p:nvPr/>
        </p:nvSpPr>
        <p:spPr>
          <a:xfrm>
            <a:off x="4871864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2" name="CuadroTexto 161">
            <a:extLst>
              <a:ext uri="{FF2B5EF4-FFF2-40B4-BE49-F238E27FC236}">
                <a16:creationId xmlns:a16="http://schemas.microsoft.com/office/drawing/2014/main" id="{383758DF-588A-85DA-E43C-5839216583BB}"/>
              </a:ext>
            </a:extLst>
          </p:cNvPr>
          <p:cNvSpPr txBox="1"/>
          <p:nvPr/>
        </p:nvSpPr>
        <p:spPr>
          <a:xfrm>
            <a:off x="4727848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63" name="CuadroTexto 162">
            <a:extLst>
              <a:ext uri="{FF2B5EF4-FFF2-40B4-BE49-F238E27FC236}">
                <a16:creationId xmlns:a16="http://schemas.microsoft.com/office/drawing/2014/main" id="{F697DFE9-E9ED-6396-ADA6-17E728CCF743}"/>
              </a:ext>
            </a:extLst>
          </p:cNvPr>
          <p:cNvSpPr txBox="1"/>
          <p:nvPr/>
        </p:nvSpPr>
        <p:spPr>
          <a:xfrm>
            <a:off x="5447927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Server</a:t>
            </a:r>
          </a:p>
        </p:txBody>
      </p: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CA45CC87-3B51-6A03-9AD2-B1F0DA710941}"/>
              </a:ext>
            </a:extLst>
          </p:cNvPr>
          <p:cNvCxnSpPr>
            <a:cxnSpLocks/>
          </p:cNvCxnSpPr>
          <p:nvPr/>
        </p:nvCxnSpPr>
        <p:spPr>
          <a:xfrm>
            <a:off x="5735960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Lata 164">
            <a:extLst>
              <a:ext uri="{FF2B5EF4-FFF2-40B4-BE49-F238E27FC236}">
                <a16:creationId xmlns:a16="http://schemas.microsoft.com/office/drawing/2014/main" id="{8339D33B-0288-BED0-9992-522DEEF2CBDA}"/>
              </a:ext>
            </a:extLst>
          </p:cNvPr>
          <p:cNvSpPr/>
          <p:nvPr/>
        </p:nvSpPr>
        <p:spPr>
          <a:xfrm>
            <a:off x="9912424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ángulo 165">
            <a:extLst>
              <a:ext uri="{FF2B5EF4-FFF2-40B4-BE49-F238E27FC236}">
                <a16:creationId xmlns:a16="http://schemas.microsoft.com/office/drawing/2014/main" id="{94D07FDD-F790-D99E-3B58-2F9F9C3D8BE9}"/>
              </a:ext>
            </a:extLst>
          </p:cNvPr>
          <p:cNvSpPr/>
          <p:nvPr/>
        </p:nvSpPr>
        <p:spPr>
          <a:xfrm>
            <a:off x="9552383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ángulo redondeado 166">
            <a:extLst>
              <a:ext uri="{FF2B5EF4-FFF2-40B4-BE49-F238E27FC236}">
                <a16:creationId xmlns:a16="http://schemas.microsoft.com/office/drawing/2014/main" id="{0DE58869-537A-8221-F8AE-2187CA04407F}"/>
              </a:ext>
            </a:extLst>
          </p:cNvPr>
          <p:cNvSpPr/>
          <p:nvPr/>
        </p:nvSpPr>
        <p:spPr>
          <a:xfrm>
            <a:off x="9264352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8" name="CuadroTexto 167">
            <a:extLst>
              <a:ext uri="{FF2B5EF4-FFF2-40B4-BE49-F238E27FC236}">
                <a16:creationId xmlns:a16="http://schemas.microsoft.com/office/drawing/2014/main" id="{B3265210-1D4B-5C62-BB69-C3C18B1B7ACD}"/>
              </a:ext>
            </a:extLst>
          </p:cNvPr>
          <p:cNvSpPr txBox="1"/>
          <p:nvPr/>
        </p:nvSpPr>
        <p:spPr>
          <a:xfrm>
            <a:off x="9120336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69" name="CuadroTexto 168">
            <a:extLst>
              <a:ext uri="{FF2B5EF4-FFF2-40B4-BE49-F238E27FC236}">
                <a16:creationId xmlns:a16="http://schemas.microsoft.com/office/drawing/2014/main" id="{C3C34902-04F2-C4D9-0EBD-45A5549DA107}"/>
              </a:ext>
            </a:extLst>
          </p:cNvPr>
          <p:cNvSpPr txBox="1"/>
          <p:nvPr/>
        </p:nvSpPr>
        <p:spPr>
          <a:xfrm>
            <a:off x="9840415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Server</a:t>
            </a:r>
          </a:p>
        </p:txBody>
      </p:sp>
      <p:cxnSp>
        <p:nvCxnSpPr>
          <p:cNvPr id="170" name="Conector recto 169">
            <a:extLst>
              <a:ext uri="{FF2B5EF4-FFF2-40B4-BE49-F238E27FC236}">
                <a16:creationId xmlns:a16="http://schemas.microsoft.com/office/drawing/2014/main" id="{2360FC29-E97B-A09C-E445-1466C59F6595}"/>
              </a:ext>
            </a:extLst>
          </p:cNvPr>
          <p:cNvCxnSpPr>
            <a:cxnSpLocks/>
          </p:cNvCxnSpPr>
          <p:nvPr/>
        </p:nvCxnSpPr>
        <p:spPr>
          <a:xfrm>
            <a:off x="10128448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tángulo 170">
            <a:extLst>
              <a:ext uri="{FF2B5EF4-FFF2-40B4-BE49-F238E27FC236}">
                <a16:creationId xmlns:a16="http://schemas.microsoft.com/office/drawing/2014/main" id="{D754BEAA-893B-93E1-7320-10EB30901608}"/>
              </a:ext>
            </a:extLst>
          </p:cNvPr>
          <p:cNvSpPr/>
          <p:nvPr/>
        </p:nvSpPr>
        <p:spPr>
          <a:xfrm>
            <a:off x="249560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2" name="Rectángulo 171">
            <a:extLst>
              <a:ext uri="{FF2B5EF4-FFF2-40B4-BE49-F238E27FC236}">
                <a16:creationId xmlns:a16="http://schemas.microsoft.com/office/drawing/2014/main" id="{8191FE17-C0B5-7C81-C2B1-0F98C70F8AA7}"/>
              </a:ext>
            </a:extLst>
          </p:cNvPr>
          <p:cNvSpPr/>
          <p:nvPr/>
        </p:nvSpPr>
        <p:spPr>
          <a:xfrm>
            <a:off x="2999656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3" name="Rectángulo 172">
            <a:extLst>
              <a:ext uri="{FF2B5EF4-FFF2-40B4-BE49-F238E27FC236}">
                <a16:creationId xmlns:a16="http://schemas.microsoft.com/office/drawing/2014/main" id="{38B60937-0DA0-B3EB-BD8D-547453F44DA8}"/>
              </a:ext>
            </a:extLst>
          </p:cNvPr>
          <p:cNvSpPr/>
          <p:nvPr/>
        </p:nvSpPr>
        <p:spPr>
          <a:xfrm>
            <a:off x="5159896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4" name="Rectángulo 173">
            <a:extLst>
              <a:ext uri="{FF2B5EF4-FFF2-40B4-BE49-F238E27FC236}">
                <a16:creationId xmlns:a16="http://schemas.microsoft.com/office/drawing/2014/main" id="{EC20FFE7-0A73-ABCE-7D28-E547E6AF6EF4}"/>
              </a:ext>
            </a:extLst>
          </p:cNvPr>
          <p:cNvSpPr/>
          <p:nvPr/>
        </p:nvSpPr>
        <p:spPr>
          <a:xfrm>
            <a:off x="5663952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5" name="Rectángulo 174">
            <a:extLst>
              <a:ext uri="{FF2B5EF4-FFF2-40B4-BE49-F238E27FC236}">
                <a16:creationId xmlns:a16="http://schemas.microsoft.com/office/drawing/2014/main" id="{43ED01FC-2D03-54D1-B39E-66702C83706F}"/>
              </a:ext>
            </a:extLst>
          </p:cNvPr>
          <p:cNvSpPr/>
          <p:nvPr/>
        </p:nvSpPr>
        <p:spPr>
          <a:xfrm>
            <a:off x="609600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6" name="Rectángulo 175">
            <a:extLst>
              <a:ext uri="{FF2B5EF4-FFF2-40B4-BE49-F238E27FC236}">
                <a16:creationId xmlns:a16="http://schemas.microsoft.com/office/drawing/2014/main" id="{F8B7ADCA-4C94-C585-799D-2441E63FDAED}"/>
              </a:ext>
            </a:extLst>
          </p:cNvPr>
          <p:cNvSpPr/>
          <p:nvPr/>
        </p:nvSpPr>
        <p:spPr>
          <a:xfrm>
            <a:off x="9552384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7" name="Rectángulo 176">
            <a:extLst>
              <a:ext uri="{FF2B5EF4-FFF2-40B4-BE49-F238E27FC236}">
                <a16:creationId xmlns:a16="http://schemas.microsoft.com/office/drawing/2014/main" id="{19E6AF75-3DB2-F94F-F05E-F6DB1BCEBEF2}"/>
              </a:ext>
            </a:extLst>
          </p:cNvPr>
          <p:cNvSpPr/>
          <p:nvPr/>
        </p:nvSpPr>
        <p:spPr>
          <a:xfrm>
            <a:off x="1005644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78" name="Conector recto 177">
            <a:extLst>
              <a:ext uri="{FF2B5EF4-FFF2-40B4-BE49-F238E27FC236}">
                <a16:creationId xmlns:a16="http://schemas.microsoft.com/office/drawing/2014/main" id="{0FE1421E-B814-F551-42A7-CFF641D5C3D4}"/>
              </a:ext>
            </a:extLst>
          </p:cNvPr>
          <p:cNvCxnSpPr/>
          <p:nvPr/>
        </p:nvCxnSpPr>
        <p:spPr>
          <a:xfrm>
            <a:off x="7104112" y="5085184"/>
            <a:ext cx="1656184" cy="0"/>
          </a:xfrm>
          <a:prstGeom prst="line">
            <a:avLst/>
          </a:prstGeom>
          <a:ln w="5715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C5EDD99E-E738-DAC3-A5DC-CD38EDD015E3}"/>
              </a:ext>
            </a:extLst>
          </p:cNvPr>
          <p:cNvSpPr txBox="1"/>
          <p:nvPr/>
        </p:nvSpPr>
        <p:spPr>
          <a:xfrm>
            <a:off x="2495600" y="2780928"/>
            <a:ext cx="1366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Expand Client</a:t>
            </a:r>
          </a:p>
        </p:txBody>
      </p:sp>
    </p:spTree>
    <p:extLst>
      <p:ext uri="{BB962C8B-B14F-4D97-AF65-F5344CB8AC3E}">
        <p14:creationId xmlns:p14="http://schemas.microsoft.com/office/powerpoint/2010/main" val="1235306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56FAAB-23C5-DA6A-E4D9-716589AA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Results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2090343-D4AC-A498-E965-62E2447F7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30</a:t>
            </a:fld>
            <a:endParaRPr lang="en-GB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218B255-491F-CBE5-761B-F1AFA472C782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343472" y="980728"/>
            <a:ext cx="9018351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992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56FAAB-23C5-DA6A-E4D9-716589AA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Results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2090343-D4AC-A498-E965-62E2447F7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31</a:t>
            </a:fld>
            <a:endParaRPr lang="en-GB"/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E757DF86-E633-8729-93DC-46625E4829A9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055440" y="980728"/>
            <a:ext cx="9937104" cy="512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9184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18AE4A-3498-3018-51C1-FAF549996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Conclusions and Future Works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A70BE58-F713-ADBD-C881-CB8A155A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32</a:t>
            </a:fld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8B5F1AC-4629-490D-A7EA-AA8052C85C3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484784"/>
            <a:ext cx="10972800" cy="4672176"/>
          </a:xfrm>
        </p:spPr>
        <p:txBody>
          <a:bodyPr/>
          <a:lstStyle/>
          <a:p>
            <a:r>
              <a:rPr lang="en-US" sz="2400" noProof="0" dirty="0">
                <a:effectLst/>
                <a:latin typeface="NimbusRomNo9L"/>
              </a:rPr>
              <a:t>Main conclusions:</a:t>
            </a:r>
          </a:p>
          <a:p>
            <a:pPr lvl="1"/>
            <a:r>
              <a:rPr lang="en-US" sz="2200" noProof="0" dirty="0">
                <a:effectLst/>
                <a:latin typeface="NimbusRomNo9L"/>
              </a:rPr>
              <a:t>Expand Ad-Hoc is available as an open-source project in the following GitHub repository:</a:t>
            </a:r>
          </a:p>
          <a:p>
            <a:pPr lvl="2"/>
            <a:r>
              <a:rPr lang="en-US" noProof="0" dirty="0">
                <a:solidFill>
                  <a:srgbClr val="0070C0"/>
                </a:solidFill>
                <a:effectLst/>
                <a:latin typeface="NimbusRomNo9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https://github.com/xpn-arcos/xpn</a:t>
            </a:r>
            <a:endParaRPr lang="en-US" noProof="0" dirty="0">
              <a:solidFill>
                <a:srgbClr val="0070C0"/>
              </a:solidFill>
              <a:effectLst/>
              <a:latin typeface="NimbusRomNo9L"/>
            </a:endParaRPr>
          </a:p>
          <a:p>
            <a:pPr lvl="1"/>
            <a:r>
              <a:rPr lang="en-US" sz="2200" noProof="0" dirty="0">
                <a:effectLst/>
                <a:latin typeface="NimbusRomNo9L"/>
              </a:rPr>
              <a:t>Expand Ad-Hoc uses user-space MPI-based data servers on the same compute nodes on which applications are running</a:t>
            </a:r>
            <a:endParaRPr lang="en-US" sz="2200" noProof="0" dirty="0"/>
          </a:p>
          <a:p>
            <a:pPr lvl="1"/>
            <a:r>
              <a:rPr lang="en-US" sz="2200" noProof="0" dirty="0">
                <a:effectLst/>
                <a:latin typeface="NimbusRomNo9L"/>
              </a:rPr>
              <a:t>Expand Ad-Hoc provides a good performance compared to other solutions</a:t>
            </a:r>
          </a:p>
          <a:p>
            <a:pPr>
              <a:spcBef>
                <a:spcPts val="1800"/>
              </a:spcBef>
            </a:pPr>
            <a:r>
              <a:rPr lang="en-US" sz="2400" noProof="0" dirty="0">
                <a:latin typeface="NimbusRomNo9L"/>
              </a:rPr>
              <a:t>Future work:</a:t>
            </a:r>
          </a:p>
          <a:p>
            <a:pPr lvl="1"/>
            <a:r>
              <a:rPr lang="en-US" sz="2200" noProof="0" dirty="0">
                <a:latin typeface="NimbusRomNo9L"/>
              </a:rPr>
              <a:t>Fault tolerant support</a:t>
            </a:r>
          </a:p>
          <a:p>
            <a:pPr lvl="1"/>
            <a:endParaRPr lang="en-US" sz="2200" noProof="0" dirty="0">
              <a:latin typeface="NimbusRomNo9L"/>
            </a:endParaRPr>
          </a:p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16484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>
            <a:extLst>
              <a:ext uri="{FF2B5EF4-FFF2-40B4-BE49-F238E27FC236}">
                <a16:creationId xmlns:a16="http://schemas.microsoft.com/office/drawing/2014/main" id="{34858FA7-F6AD-9A4F-A456-46F1B9D0875B}"/>
              </a:ext>
            </a:extLst>
          </p:cNvPr>
          <p:cNvSpPr txBox="1"/>
          <p:nvPr/>
        </p:nvSpPr>
        <p:spPr>
          <a:xfrm>
            <a:off x="1409893" y="2348880"/>
            <a:ext cx="958265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A new Ad-Hoc parallel file system for HPC environments based on the Expand parallel file system </a:t>
            </a:r>
          </a:p>
          <a:p>
            <a:pPr algn="ctr"/>
            <a:endParaRPr lang="en-US" sz="2800" dirty="0">
              <a:solidFill>
                <a:srgbClr val="0070C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2 Subtítulo">
            <a:extLst>
              <a:ext uri="{FF2B5EF4-FFF2-40B4-BE49-F238E27FC236}">
                <a16:creationId xmlns:a16="http://schemas.microsoft.com/office/drawing/2014/main" id="{A274151C-DE29-8945-BAC2-7798E5C9BBDA}"/>
              </a:ext>
            </a:extLst>
          </p:cNvPr>
          <p:cNvSpPr txBox="1">
            <a:spLocks/>
          </p:cNvSpPr>
          <p:nvPr/>
        </p:nvSpPr>
        <p:spPr>
          <a:xfrm>
            <a:off x="4291095" y="4374290"/>
            <a:ext cx="3888432" cy="864096"/>
          </a:xfrm>
          <a:prstGeom prst="rect">
            <a:avLst/>
          </a:prstGeom>
          <a:noFill/>
        </p:spPr>
        <p:txBody>
          <a:bodyPr vert="horz" anchor="ctr">
            <a:normAutofit fontScale="85000" lnSpcReduction="10000"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None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None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sz="2800" dirty="0">
                <a:solidFill>
                  <a:srgbClr val="0070C0"/>
                </a:solidFill>
              </a:rPr>
              <a:t>Félix García </a:t>
            </a:r>
            <a:r>
              <a:rPr lang="en-US" sz="2800" dirty="0" err="1">
                <a:solidFill>
                  <a:srgbClr val="0070C0"/>
                </a:solidFill>
              </a:rPr>
              <a:t>Carballeira</a:t>
            </a:r>
            <a:endParaRPr lang="en-US" sz="2800" dirty="0">
              <a:solidFill>
                <a:srgbClr val="0070C0"/>
              </a:solidFill>
            </a:endParaRPr>
          </a:p>
          <a:p>
            <a:pPr algn="ctr" fontAlgn="auto">
              <a:spcAft>
                <a:spcPts val="0"/>
              </a:spcAft>
            </a:pPr>
            <a:r>
              <a:rPr lang="en-US" sz="1600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felix.garcia@uc3m.es</a:t>
            </a:r>
          </a:p>
          <a:p>
            <a:pPr fontAlgn="auto">
              <a:spcAft>
                <a:spcPts val="0"/>
              </a:spcAft>
            </a:pPr>
            <a:endParaRPr lang="en-US" sz="1800" dirty="0">
              <a:solidFill>
                <a:srgbClr val="002060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805F84-FEF0-AB49-8550-6082E96DC096}"/>
              </a:ext>
            </a:extLst>
          </p:cNvPr>
          <p:cNvSpPr txBox="1"/>
          <p:nvPr/>
        </p:nvSpPr>
        <p:spPr>
          <a:xfrm>
            <a:off x="1773756" y="930206"/>
            <a:ext cx="86427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i="0" u="none" strike="noStrike" dirty="0">
                <a:solidFill>
                  <a:srgbClr val="212121"/>
                </a:solidFill>
                <a:effectLst/>
                <a:latin typeface="Lato" panose="020F0502020204030203" pitchFamily="34" charset="0"/>
              </a:rPr>
              <a:t>22</a:t>
            </a:r>
            <a:r>
              <a:rPr lang="en-US" sz="1600" b="1" i="0" u="none" strike="noStrike" baseline="30000" dirty="0">
                <a:solidFill>
                  <a:srgbClr val="212121"/>
                </a:solidFill>
                <a:effectLst/>
                <a:latin typeface="Lato" panose="020F0502020204030203" pitchFamily="34" charset="0"/>
              </a:rPr>
              <a:t>nd</a:t>
            </a:r>
            <a:r>
              <a:rPr lang="en-US" sz="1600" b="1" i="0" u="none" strike="noStrike" dirty="0">
                <a:solidFill>
                  <a:srgbClr val="212121"/>
                </a:solidFill>
                <a:effectLst/>
                <a:latin typeface="Lato" panose="020F0502020204030203" pitchFamily="34" charset="0"/>
              </a:rPr>
              <a:t> IEEE International Symposium on Parallel and Distributed Computing</a:t>
            </a:r>
            <a:endParaRPr lang="en-US" sz="1600" b="0" i="0" u="none" strike="noStrike" dirty="0">
              <a:solidFill>
                <a:srgbClr val="212121"/>
              </a:solidFill>
              <a:effectLst/>
              <a:latin typeface="Lato" panose="020F0502020204030203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B4FCCDE-BAF4-C6C1-8653-1B21D3FF9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936" y="5733256"/>
            <a:ext cx="5846618" cy="584167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3905569-E1CF-5649-B3F3-233E293FE5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376" y="5373216"/>
            <a:ext cx="3439075" cy="107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2096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88AC8-BB50-D1F8-97D2-9A051705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Evaluation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350F0A6-CDFB-D53B-685D-886026E21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34</a:t>
            </a:fld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1016A32-6411-5E6E-3627-195C460B6E0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551384" y="1196752"/>
            <a:ext cx="10972800" cy="4937760"/>
          </a:xfrm>
        </p:spPr>
        <p:txBody>
          <a:bodyPr>
            <a:normAutofit/>
          </a:bodyPr>
          <a:lstStyle/>
          <a:p>
            <a:r>
              <a:rPr lang="en-US" sz="2400" noProof="0" dirty="0"/>
              <a:t>Other results not included in the article: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A file per process. Each process accesses an individual file</a:t>
            </a:r>
          </a:p>
        </p:txBody>
      </p:sp>
    </p:spTree>
    <p:extLst>
      <p:ext uri="{BB962C8B-B14F-4D97-AF65-F5344CB8AC3E}">
        <p14:creationId xmlns:p14="http://schemas.microsoft.com/office/powerpoint/2010/main" val="21997609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AA1EA6-A0BF-F228-FD73-D5926B750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Results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57CFBED6-4DD7-7757-238F-2CED88245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35</a:t>
            </a:fld>
            <a:endParaRPr lang="en-GB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0D1FF70-6A81-DDF5-1587-B178D50F4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854" y="1772816"/>
            <a:ext cx="11417772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987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AA1EA6-A0BF-F228-FD73-D5926B750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Results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57CFBED6-4DD7-7757-238F-2CED88245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36</a:t>
            </a:fld>
            <a:endParaRPr lang="en-GB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1C3846C-AA62-09D0-8E32-5E7A5777E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1772816"/>
            <a:ext cx="11671733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4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ángulo 96">
            <a:extLst>
              <a:ext uri="{FF2B5EF4-FFF2-40B4-BE49-F238E27FC236}">
                <a16:creationId xmlns:a16="http://schemas.microsoft.com/office/drawing/2014/main" id="{A2E7BBA1-1108-02B9-0DEA-5BC78EFD0CA6}"/>
              </a:ext>
            </a:extLst>
          </p:cNvPr>
          <p:cNvSpPr/>
          <p:nvPr/>
        </p:nvSpPr>
        <p:spPr>
          <a:xfrm>
            <a:off x="1847528" y="2772075"/>
            <a:ext cx="2650504" cy="6564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88D1AD7-38F0-5437-F5E2-B99EF7612753}"/>
              </a:ext>
            </a:extLst>
          </p:cNvPr>
          <p:cNvSpPr/>
          <p:nvPr/>
        </p:nvSpPr>
        <p:spPr>
          <a:xfrm>
            <a:off x="1847528" y="3140968"/>
            <a:ext cx="1584176" cy="2880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5E6473-0817-0DA6-1076-61F9D43D7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Expand: distributed systems and small clusters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6CB413E-8712-AA01-ED58-8D749467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  <p:sp>
        <p:nvSpPr>
          <p:cNvPr id="92" name="Lata 91">
            <a:extLst>
              <a:ext uri="{FF2B5EF4-FFF2-40B4-BE49-F238E27FC236}">
                <a16:creationId xmlns:a16="http://schemas.microsoft.com/office/drawing/2014/main" id="{5D6C2998-F708-C512-107E-C7D620805A43}"/>
              </a:ext>
            </a:extLst>
          </p:cNvPr>
          <p:cNvSpPr/>
          <p:nvPr/>
        </p:nvSpPr>
        <p:spPr>
          <a:xfrm>
            <a:off x="2711624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861252F0-9826-CD6F-7227-0CE68581D6FA}"/>
              </a:ext>
            </a:extLst>
          </p:cNvPr>
          <p:cNvSpPr/>
          <p:nvPr/>
        </p:nvSpPr>
        <p:spPr>
          <a:xfrm>
            <a:off x="2351583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ángulo redondeado 95">
            <a:extLst>
              <a:ext uri="{FF2B5EF4-FFF2-40B4-BE49-F238E27FC236}">
                <a16:creationId xmlns:a16="http://schemas.microsoft.com/office/drawing/2014/main" id="{2F8B1294-79DF-7D13-2304-0315CD4965AE}"/>
              </a:ext>
            </a:extLst>
          </p:cNvPr>
          <p:cNvSpPr/>
          <p:nvPr/>
        </p:nvSpPr>
        <p:spPr>
          <a:xfrm>
            <a:off x="2063552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8" name="Rectángulo 97">
            <a:extLst>
              <a:ext uri="{FF2B5EF4-FFF2-40B4-BE49-F238E27FC236}">
                <a16:creationId xmlns:a16="http://schemas.microsoft.com/office/drawing/2014/main" id="{34BAD76B-50C4-0CED-C41F-84DA6E28B888}"/>
              </a:ext>
            </a:extLst>
          </p:cNvPr>
          <p:cNvSpPr/>
          <p:nvPr/>
        </p:nvSpPr>
        <p:spPr>
          <a:xfrm>
            <a:off x="1850792" y="2207379"/>
            <a:ext cx="2647239" cy="31607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ángulo 98">
            <a:extLst>
              <a:ext uri="{FF2B5EF4-FFF2-40B4-BE49-F238E27FC236}">
                <a16:creationId xmlns:a16="http://schemas.microsoft.com/office/drawing/2014/main" id="{C83A64F1-F63D-6E63-1EFF-248B8AA588E8}"/>
              </a:ext>
            </a:extLst>
          </p:cNvPr>
          <p:cNvSpPr/>
          <p:nvPr/>
        </p:nvSpPr>
        <p:spPr>
          <a:xfrm>
            <a:off x="1847528" y="1556792"/>
            <a:ext cx="2650514" cy="38196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13FDD9DC-92F4-2A59-FC54-0D55CD99C117}"/>
              </a:ext>
            </a:extLst>
          </p:cNvPr>
          <p:cNvSpPr txBox="1"/>
          <p:nvPr/>
        </p:nvSpPr>
        <p:spPr>
          <a:xfrm>
            <a:off x="2567608" y="1556792"/>
            <a:ext cx="1123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Application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7F794B68-E3E6-2867-2146-23FDB9E42ACF}"/>
              </a:ext>
            </a:extLst>
          </p:cNvPr>
          <p:cNvSpPr txBox="1"/>
          <p:nvPr/>
        </p:nvSpPr>
        <p:spPr>
          <a:xfrm>
            <a:off x="2495600" y="2780928"/>
            <a:ext cx="1366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Expand Client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E45DA00A-46ED-1092-FAB0-76FCBBC98B9D}"/>
              </a:ext>
            </a:extLst>
          </p:cNvPr>
          <p:cNvSpPr txBox="1"/>
          <p:nvPr/>
        </p:nvSpPr>
        <p:spPr>
          <a:xfrm>
            <a:off x="2098484" y="2211153"/>
            <a:ext cx="1585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Intercept Library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FDC258A2-1968-39DC-EB18-C4907DFB44D6}"/>
              </a:ext>
            </a:extLst>
          </p:cNvPr>
          <p:cNvSpPr txBox="1"/>
          <p:nvPr/>
        </p:nvSpPr>
        <p:spPr>
          <a:xfrm>
            <a:off x="1756182" y="1901957"/>
            <a:ext cx="6783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POSIX</a:t>
            </a:r>
          </a:p>
        </p:txBody>
      </p:sp>
      <p:sp>
        <p:nvSpPr>
          <p:cNvPr id="104" name="CuadroTexto 103">
            <a:extLst>
              <a:ext uri="{FF2B5EF4-FFF2-40B4-BE49-F238E27FC236}">
                <a16:creationId xmlns:a16="http://schemas.microsoft.com/office/drawing/2014/main" id="{977408B7-3E28-867A-9D9B-137AD0384D01}"/>
              </a:ext>
            </a:extLst>
          </p:cNvPr>
          <p:cNvSpPr txBox="1"/>
          <p:nvPr/>
        </p:nvSpPr>
        <p:spPr>
          <a:xfrm>
            <a:off x="3343231" y="1920357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MPI</a:t>
            </a:r>
          </a:p>
        </p:txBody>
      </p:sp>
      <p:cxnSp>
        <p:nvCxnSpPr>
          <p:cNvPr id="105" name="Conector recto de flecha 104">
            <a:extLst>
              <a:ext uri="{FF2B5EF4-FFF2-40B4-BE49-F238E27FC236}">
                <a16:creationId xmlns:a16="http://schemas.microsoft.com/office/drawing/2014/main" id="{0BD0A1FD-F8A6-8807-09B6-A322B78AAE68}"/>
              </a:ext>
            </a:extLst>
          </p:cNvPr>
          <p:cNvCxnSpPr>
            <a:cxnSpLocks/>
          </p:cNvCxnSpPr>
          <p:nvPr/>
        </p:nvCxnSpPr>
        <p:spPr>
          <a:xfrm>
            <a:off x="2567608" y="1938756"/>
            <a:ext cx="0" cy="2649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de flecha 105">
            <a:extLst>
              <a:ext uri="{FF2B5EF4-FFF2-40B4-BE49-F238E27FC236}">
                <a16:creationId xmlns:a16="http://schemas.microsoft.com/office/drawing/2014/main" id="{0D962C4F-FA89-BBE5-4D32-07266348F360}"/>
              </a:ext>
            </a:extLst>
          </p:cNvPr>
          <p:cNvCxnSpPr>
            <a:cxnSpLocks/>
          </p:cNvCxnSpPr>
          <p:nvPr/>
        </p:nvCxnSpPr>
        <p:spPr>
          <a:xfrm>
            <a:off x="3905392" y="1938756"/>
            <a:ext cx="0" cy="2649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ector recto de flecha 106">
            <a:extLst>
              <a:ext uri="{FF2B5EF4-FFF2-40B4-BE49-F238E27FC236}">
                <a16:creationId xmlns:a16="http://schemas.microsoft.com/office/drawing/2014/main" id="{43AED4DD-AC08-1199-2194-E61AAE065B94}"/>
              </a:ext>
            </a:extLst>
          </p:cNvPr>
          <p:cNvCxnSpPr>
            <a:cxnSpLocks/>
          </p:cNvCxnSpPr>
          <p:nvPr/>
        </p:nvCxnSpPr>
        <p:spPr>
          <a:xfrm>
            <a:off x="3192572" y="2523451"/>
            <a:ext cx="0" cy="248623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ángulo redondeado 107">
            <a:extLst>
              <a:ext uri="{FF2B5EF4-FFF2-40B4-BE49-F238E27FC236}">
                <a16:creationId xmlns:a16="http://schemas.microsoft.com/office/drawing/2014/main" id="{C8DE48BE-FCB3-CA55-82B9-6B727EE0D6B8}"/>
              </a:ext>
            </a:extLst>
          </p:cNvPr>
          <p:cNvSpPr/>
          <p:nvPr/>
        </p:nvSpPr>
        <p:spPr>
          <a:xfrm>
            <a:off x="1631504" y="1412776"/>
            <a:ext cx="3096344" cy="2232248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C33B50E7-0569-7884-695C-B76E7C75FD99}"/>
              </a:ext>
            </a:extLst>
          </p:cNvPr>
          <p:cNvSpPr txBox="1"/>
          <p:nvPr/>
        </p:nvSpPr>
        <p:spPr>
          <a:xfrm>
            <a:off x="1703512" y="1052736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AF09E9D6-F3E9-F707-D9B9-9257DCCB8D57}"/>
              </a:ext>
            </a:extLst>
          </p:cNvPr>
          <p:cNvSpPr txBox="1"/>
          <p:nvPr/>
        </p:nvSpPr>
        <p:spPr>
          <a:xfrm>
            <a:off x="1919536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23" name="Rectángulo redondeado 122">
            <a:extLst>
              <a:ext uri="{FF2B5EF4-FFF2-40B4-BE49-F238E27FC236}">
                <a16:creationId xmlns:a16="http://schemas.microsoft.com/office/drawing/2014/main" id="{29763751-CD79-7CEC-5012-C158D4AEB625}"/>
              </a:ext>
            </a:extLst>
          </p:cNvPr>
          <p:cNvSpPr/>
          <p:nvPr/>
        </p:nvSpPr>
        <p:spPr>
          <a:xfrm>
            <a:off x="5231904" y="2636912"/>
            <a:ext cx="1512168" cy="1008112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04D2FE65-09B3-3D2F-1074-DE931577F120}"/>
              </a:ext>
            </a:extLst>
          </p:cNvPr>
          <p:cNvSpPr txBox="1"/>
          <p:nvPr/>
        </p:nvSpPr>
        <p:spPr>
          <a:xfrm>
            <a:off x="5159896" y="2276872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sp>
        <p:nvSpPr>
          <p:cNvPr id="126" name="Rectángulo redondeado 125">
            <a:extLst>
              <a:ext uri="{FF2B5EF4-FFF2-40B4-BE49-F238E27FC236}">
                <a16:creationId xmlns:a16="http://schemas.microsoft.com/office/drawing/2014/main" id="{E2365AFB-67A7-D239-FC13-0CE2C11A9FA5}"/>
              </a:ext>
            </a:extLst>
          </p:cNvPr>
          <p:cNvSpPr/>
          <p:nvPr/>
        </p:nvSpPr>
        <p:spPr>
          <a:xfrm>
            <a:off x="9192344" y="2636912"/>
            <a:ext cx="1512168" cy="1008112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7" name="CuadroTexto 126">
            <a:extLst>
              <a:ext uri="{FF2B5EF4-FFF2-40B4-BE49-F238E27FC236}">
                <a16:creationId xmlns:a16="http://schemas.microsoft.com/office/drawing/2014/main" id="{939F9852-5952-4CE0-609D-EA890930AB05}"/>
              </a:ext>
            </a:extLst>
          </p:cNvPr>
          <p:cNvSpPr txBox="1"/>
          <p:nvPr/>
        </p:nvSpPr>
        <p:spPr>
          <a:xfrm>
            <a:off x="9120336" y="2276872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cxnSp>
        <p:nvCxnSpPr>
          <p:cNvPr id="129" name="Conector recto 128">
            <a:extLst>
              <a:ext uri="{FF2B5EF4-FFF2-40B4-BE49-F238E27FC236}">
                <a16:creationId xmlns:a16="http://schemas.microsoft.com/office/drawing/2014/main" id="{72D3731C-906F-D316-DC87-292523190557}"/>
              </a:ext>
            </a:extLst>
          </p:cNvPr>
          <p:cNvCxnSpPr/>
          <p:nvPr/>
        </p:nvCxnSpPr>
        <p:spPr>
          <a:xfrm>
            <a:off x="7104112" y="3140968"/>
            <a:ext cx="1656184" cy="0"/>
          </a:xfrm>
          <a:prstGeom prst="line">
            <a:avLst/>
          </a:prstGeom>
          <a:ln w="5715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CuadroTexto 138">
            <a:extLst>
              <a:ext uri="{FF2B5EF4-FFF2-40B4-BE49-F238E27FC236}">
                <a16:creationId xmlns:a16="http://schemas.microsoft.com/office/drawing/2014/main" id="{B6E21360-8DFC-1D88-FE6F-60E822AECA52}"/>
              </a:ext>
            </a:extLst>
          </p:cNvPr>
          <p:cNvSpPr txBox="1"/>
          <p:nvPr/>
        </p:nvSpPr>
        <p:spPr>
          <a:xfrm>
            <a:off x="2639615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NFS</a:t>
            </a:r>
          </a:p>
        </p:txBody>
      </p:sp>
      <p:sp>
        <p:nvSpPr>
          <p:cNvPr id="143" name="Rectángulo redondeado 142">
            <a:extLst>
              <a:ext uri="{FF2B5EF4-FFF2-40B4-BE49-F238E27FC236}">
                <a16:creationId xmlns:a16="http://schemas.microsoft.com/office/drawing/2014/main" id="{97AFB46F-BF30-F67B-4A9B-A48DCB82465B}"/>
              </a:ext>
            </a:extLst>
          </p:cNvPr>
          <p:cNvSpPr/>
          <p:nvPr/>
        </p:nvSpPr>
        <p:spPr>
          <a:xfrm>
            <a:off x="1343472" y="3789040"/>
            <a:ext cx="9865096" cy="2880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4" name="CuadroTexto 143">
            <a:extLst>
              <a:ext uri="{FF2B5EF4-FFF2-40B4-BE49-F238E27FC236}">
                <a16:creationId xmlns:a16="http://schemas.microsoft.com/office/drawing/2014/main" id="{174D0301-68A9-3C98-796E-CD22239C9625}"/>
              </a:ext>
            </a:extLst>
          </p:cNvPr>
          <p:cNvSpPr txBox="1"/>
          <p:nvPr/>
        </p:nvSpPr>
        <p:spPr>
          <a:xfrm>
            <a:off x="5303912" y="3759129"/>
            <a:ext cx="1207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NETWORK</a:t>
            </a:r>
          </a:p>
        </p:txBody>
      </p:sp>
      <p:cxnSp>
        <p:nvCxnSpPr>
          <p:cNvPr id="148" name="Conector recto 147">
            <a:extLst>
              <a:ext uri="{FF2B5EF4-FFF2-40B4-BE49-F238E27FC236}">
                <a16:creationId xmlns:a16="http://schemas.microsoft.com/office/drawing/2014/main" id="{B48A8E24-23C9-4353-DF3E-E9AC62955406}"/>
              </a:ext>
            </a:extLst>
          </p:cNvPr>
          <p:cNvCxnSpPr/>
          <p:nvPr/>
        </p:nvCxnSpPr>
        <p:spPr>
          <a:xfrm>
            <a:off x="3215680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ector recto 148">
            <a:extLst>
              <a:ext uri="{FF2B5EF4-FFF2-40B4-BE49-F238E27FC236}">
                <a16:creationId xmlns:a16="http://schemas.microsoft.com/office/drawing/2014/main" id="{DC2D6E1F-BFC3-58D7-5DEE-EE1DD2A6AF1E}"/>
              </a:ext>
            </a:extLst>
          </p:cNvPr>
          <p:cNvCxnSpPr>
            <a:cxnSpLocks/>
          </p:cNvCxnSpPr>
          <p:nvPr/>
        </p:nvCxnSpPr>
        <p:spPr>
          <a:xfrm>
            <a:off x="2999656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ector recto 151">
            <a:extLst>
              <a:ext uri="{FF2B5EF4-FFF2-40B4-BE49-F238E27FC236}">
                <a16:creationId xmlns:a16="http://schemas.microsoft.com/office/drawing/2014/main" id="{AB0BCF46-C890-F8E0-F2B0-34C025E34C1D}"/>
              </a:ext>
            </a:extLst>
          </p:cNvPr>
          <p:cNvCxnSpPr>
            <a:cxnSpLocks/>
          </p:cNvCxnSpPr>
          <p:nvPr/>
        </p:nvCxnSpPr>
        <p:spPr>
          <a:xfrm>
            <a:off x="5735960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>
            <a:extLst>
              <a:ext uri="{FF2B5EF4-FFF2-40B4-BE49-F238E27FC236}">
                <a16:creationId xmlns:a16="http://schemas.microsoft.com/office/drawing/2014/main" id="{B803EFE5-EAC8-F9BC-066E-DB3E1FC766D8}"/>
              </a:ext>
            </a:extLst>
          </p:cNvPr>
          <p:cNvCxnSpPr>
            <a:cxnSpLocks/>
          </p:cNvCxnSpPr>
          <p:nvPr/>
        </p:nvCxnSpPr>
        <p:spPr>
          <a:xfrm>
            <a:off x="10128448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>
            <a:extLst>
              <a:ext uri="{FF2B5EF4-FFF2-40B4-BE49-F238E27FC236}">
                <a16:creationId xmlns:a16="http://schemas.microsoft.com/office/drawing/2014/main" id="{ABE6E0FC-36D0-6D92-BB6C-0221B8CA1D95}"/>
              </a:ext>
            </a:extLst>
          </p:cNvPr>
          <p:cNvCxnSpPr/>
          <p:nvPr/>
        </p:nvCxnSpPr>
        <p:spPr>
          <a:xfrm>
            <a:off x="5879976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>
            <a:extLst>
              <a:ext uri="{FF2B5EF4-FFF2-40B4-BE49-F238E27FC236}">
                <a16:creationId xmlns:a16="http://schemas.microsoft.com/office/drawing/2014/main" id="{B7F3B2EC-11D8-A49A-0069-8843A64CF041}"/>
              </a:ext>
            </a:extLst>
          </p:cNvPr>
          <p:cNvCxnSpPr/>
          <p:nvPr/>
        </p:nvCxnSpPr>
        <p:spPr>
          <a:xfrm>
            <a:off x="9984432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>
            <a:extLst>
              <a:ext uri="{FF2B5EF4-FFF2-40B4-BE49-F238E27FC236}">
                <a16:creationId xmlns:a16="http://schemas.microsoft.com/office/drawing/2014/main" id="{2D28D207-D9C9-7285-5EAF-52EE506C7794}"/>
              </a:ext>
            </a:extLst>
          </p:cNvPr>
          <p:cNvCxnSpPr>
            <a:cxnSpLocks/>
          </p:cNvCxnSpPr>
          <p:nvPr/>
        </p:nvCxnSpPr>
        <p:spPr>
          <a:xfrm>
            <a:off x="2927648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Lata 158">
            <a:extLst>
              <a:ext uri="{FF2B5EF4-FFF2-40B4-BE49-F238E27FC236}">
                <a16:creationId xmlns:a16="http://schemas.microsoft.com/office/drawing/2014/main" id="{39C09211-D6A3-8425-43A1-24658E4C3ADA}"/>
              </a:ext>
            </a:extLst>
          </p:cNvPr>
          <p:cNvSpPr/>
          <p:nvPr/>
        </p:nvSpPr>
        <p:spPr>
          <a:xfrm>
            <a:off x="5519936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ángulo 159">
            <a:extLst>
              <a:ext uri="{FF2B5EF4-FFF2-40B4-BE49-F238E27FC236}">
                <a16:creationId xmlns:a16="http://schemas.microsoft.com/office/drawing/2014/main" id="{34D7EA17-190A-D9A9-2C7C-F60A38C165B9}"/>
              </a:ext>
            </a:extLst>
          </p:cNvPr>
          <p:cNvSpPr/>
          <p:nvPr/>
        </p:nvSpPr>
        <p:spPr>
          <a:xfrm>
            <a:off x="5159895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ángulo redondeado 160">
            <a:extLst>
              <a:ext uri="{FF2B5EF4-FFF2-40B4-BE49-F238E27FC236}">
                <a16:creationId xmlns:a16="http://schemas.microsoft.com/office/drawing/2014/main" id="{F082F923-54F4-A28E-2800-FCA5549B7A5D}"/>
              </a:ext>
            </a:extLst>
          </p:cNvPr>
          <p:cNvSpPr/>
          <p:nvPr/>
        </p:nvSpPr>
        <p:spPr>
          <a:xfrm>
            <a:off x="4871864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2" name="CuadroTexto 161">
            <a:extLst>
              <a:ext uri="{FF2B5EF4-FFF2-40B4-BE49-F238E27FC236}">
                <a16:creationId xmlns:a16="http://schemas.microsoft.com/office/drawing/2014/main" id="{383758DF-588A-85DA-E43C-5839216583BB}"/>
              </a:ext>
            </a:extLst>
          </p:cNvPr>
          <p:cNvSpPr txBox="1"/>
          <p:nvPr/>
        </p:nvSpPr>
        <p:spPr>
          <a:xfrm>
            <a:off x="4727848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63" name="CuadroTexto 162">
            <a:extLst>
              <a:ext uri="{FF2B5EF4-FFF2-40B4-BE49-F238E27FC236}">
                <a16:creationId xmlns:a16="http://schemas.microsoft.com/office/drawing/2014/main" id="{F697DFE9-E9ED-6396-ADA6-17E728CCF743}"/>
              </a:ext>
            </a:extLst>
          </p:cNvPr>
          <p:cNvSpPr txBox="1"/>
          <p:nvPr/>
        </p:nvSpPr>
        <p:spPr>
          <a:xfrm>
            <a:off x="5447927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NFS</a:t>
            </a:r>
          </a:p>
        </p:txBody>
      </p: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CA45CC87-3B51-6A03-9AD2-B1F0DA710941}"/>
              </a:ext>
            </a:extLst>
          </p:cNvPr>
          <p:cNvCxnSpPr>
            <a:cxnSpLocks/>
          </p:cNvCxnSpPr>
          <p:nvPr/>
        </p:nvCxnSpPr>
        <p:spPr>
          <a:xfrm>
            <a:off x="5735960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Lata 164">
            <a:extLst>
              <a:ext uri="{FF2B5EF4-FFF2-40B4-BE49-F238E27FC236}">
                <a16:creationId xmlns:a16="http://schemas.microsoft.com/office/drawing/2014/main" id="{8339D33B-0288-BED0-9992-522DEEF2CBDA}"/>
              </a:ext>
            </a:extLst>
          </p:cNvPr>
          <p:cNvSpPr/>
          <p:nvPr/>
        </p:nvSpPr>
        <p:spPr>
          <a:xfrm>
            <a:off x="9912424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ángulo 165">
            <a:extLst>
              <a:ext uri="{FF2B5EF4-FFF2-40B4-BE49-F238E27FC236}">
                <a16:creationId xmlns:a16="http://schemas.microsoft.com/office/drawing/2014/main" id="{94D07FDD-F790-D99E-3B58-2F9F9C3D8BE9}"/>
              </a:ext>
            </a:extLst>
          </p:cNvPr>
          <p:cNvSpPr/>
          <p:nvPr/>
        </p:nvSpPr>
        <p:spPr>
          <a:xfrm>
            <a:off x="9552383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ángulo redondeado 166">
            <a:extLst>
              <a:ext uri="{FF2B5EF4-FFF2-40B4-BE49-F238E27FC236}">
                <a16:creationId xmlns:a16="http://schemas.microsoft.com/office/drawing/2014/main" id="{0DE58869-537A-8221-F8AE-2187CA04407F}"/>
              </a:ext>
            </a:extLst>
          </p:cNvPr>
          <p:cNvSpPr/>
          <p:nvPr/>
        </p:nvSpPr>
        <p:spPr>
          <a:xfrm>
            <a:off x="9264352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8" name="CuadroTexto 167">
            <a:extLst>
              <a:ext uri="{FF2B5EF4-FFF2-40B4-BE49-F238E27FC236}">
                <a16:creationId xmlns:a16="http://schemas.microsoft.com/office/drawing/2014/main" id="{B3265210-1D4B-5C62-BB69-C3C18B1B7ACD}"/>
              </a:ext>
            </a:extLst>
          </p:cNvPr>
          <p:cNvSpPr txBox="1"/>
          <p:nvPr/>
        </p:nvSpPr>
        <p:spPr>
          <a:xfrm>
            <a:off x="9120336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69" name="CuadroTexto 168">
            <a:extLst>
              <a:ext uri="{FF2B5EF4-FFF2-40B4-BE49-F238E27FC236}">
                <a16:creationId xmlns:a16="http://schemas.microsoft.com/office/drawing/2014/main" id="{C3C34902-04F2-C4D9-0EBD-45A5549DA107}"/>
              </a:ext>
            </a:extLst>
          </p:cNvPr>
          <p:cNvSpPr txBox="1"/>
          <p:nvPr/>
        </p:nvSpPr>
        <p:spPr>
          <a:xfrm>
            <a:off x="9840415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/>
              <a:t>NFS</a:t>
            </a:r>
          </a:p>
        </p:txBody>
      </p:sp>
      <p:cxnSp>
        <p:nvCxnSpPr>
          <p:cNvPr id="170" name="Conector recto 169">
            <a:extLst>
              <a:ext uri="{FF2B5EF4-FFF2-40B4-BE49-F238E27FC236}">
                <a16:creationId xmlns:a16="http://schemas.microsoft.com/office/drawing/2014/main" id="{2360FC29-E97B-A09C-E445-1466C59F6595}"/>
              </a:ext>
            </a:extLst>
          </p:cNvPr>
          <p:cNvCxnSpPr>
            <a:cxnSpLocks/>
          </p:cNvCxnSpPr>
          <p:nvPr/>
        </p:nvCxnSpPr>
        <p:spPr>
          <a:xfrm>
            <a:off x="10128448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tángulo 170">
            <a:extLst>
              <a:ext uri="{FF2B5EF4-FFF2-40B4-BE49-F238E27FC236}">
                <a16:creationId xmlns:a16="http://schemas.microsoft.com/office/drawing/2014/main" id="{D754BEAA-893B-93E1-7320-10EB30901608}"/>
              </a:ext>
            </a:extLst>
          </p:cNvPr>
          <p:cNvSpPr/>
          <p:nvPr/>
        </p:nvSpPr>
        <p:spPr>
          <a:xfrm>
            <a:off x="249560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2" name="Rectángulo 171">
            <a:extLst>
              <a:ext uri="{FF2B5EF4-FFF2-40B4-BE49-F238E27FC236}">
                <a16:creationId xmlns:a16="http://schemas.microsoft.com/office/drawing/2014/main" id="{8191FE17-C0B5-7C81-C2B1-0F98C70F8AA7}"/>
              </a:ext>
            </a:extLst>
          </p:cNvPr>
          <p:cNvSpPr/>
          <p:nvPr/>
        </p:nvSpPr>
        <p:spPr>
          <a:xfrm>
            <a:off x="2999656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3" name="Rectángulo 172">
            <a:extLst>
              <a:ext uri="{FF2B5EF4-FFF2-40B4-BE49-F238E27FC236}">
                <a16:creationId xmlns:a16="http://schemas.microsoft.com/office/drawing/2014/main" id="{38B60937-0DA0-B3EB-BD8D-547453F44DA8}"/>
              </a:ext>
            </a:extLst>
          </p:cNvPr>
          <p:cNvSpPr/>
          <p:nvPr/>
        </p:nvSpPr>
        <p:spPr>
          <a:xfrm>
            <a:off x="5159896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4" name="Rectángulo 173">
            <a:extLst>
              <a:ext uri="{FF2B5EF4-FFF2-40B4-BE49-F238E27FC236}">
                <a16:creationId xmlns:a16="http://schemas.microsoft.com/office/drawing/2014/main" id="{EC20FFE7-0A73-ABCE-7D28-E547E6AF6EF4}"/>
              </a:ext>
            </a:extLst>
          </p:cNvPr>
          <p:cNvSpPr/>
          <p:nvPr/>
        </p:nvSpPr>
        <p:spPr>
          <a:xfrm>
            <a:off x="5663952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5" name="Rectángulo 174">
            <a:extLst>
              <a:ext uri="{FF2B5EF4-FFF2-40B4-BE49-F238E27FC236}">
                <a16:creationId xmlns:a16="http://schemas.microsoft.com/office/drawing/2014/main" id="{43ED01FC-2D03-54D1-B39E-66702C83706F}"/>
              </a:ext>
            </a:extLst>
          </p:cNvPr>
          <p:cNvSpPr/>
          <p:nvPr/>
        </p:nvSpPr>
        <p:spPr>
          <a:xfrm>
            <a:off x="609600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6" name="Rectángulo 175">
            <a:extLst>
              <a:ext uri="{FF2B5EF4-FFF2-40B4-BE49-F238E27FC236}">
                <a16:creationId xmlns:a16="http://schemas.microsoft.com/office/drawing/2014/main" id="{F8B7ADCA-4C94-C585-799D-2441E63FDAED}"/>
              </a:ext>
            </a:extLst>
          </p:cNvPr>
          <p:cNvSpPr/>
          <p:nvPr/>
        </p:nvSpPr>
        <p:spPr>
          <a:xfrm>
            <a:off x="9552384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7" name="Rectángulo 176">
            <a:extLst>
              <a:ext uri="{FF2B5EF4-FFF2-40B4-BE49-F238E27FC236}">
                <a16:creationId xmlns:a16="http://schemas.microsoft.com/office/drawing/2014/main" id="{19E6AF75-3DB2-F94F-F05E-F6DB1BCEBEF2}"/>
              </a:ext>
            </a:extLst>
          </p:cNvPr>
          <p:cNvSpPr/>
          <p:nvPr/>
        </p:nvSpPr>
        <p:spPr>
          <a:xfrm>
            <a:off x="1005644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78" name="Conector recto 177">
            <a:extLst>
              <a:ext uri="{FF2B5EF4-FFF2-40B4-BE49-F238E27FC236}">
                <a16:creationId xmlns:a16="http://schemas.microsoft.com/office/drawing/2014/main" id="{0FE1421E-B814-F551-42A7-CFF641D5C3D4}"/>
              </a:ext>
            </a:extLst>
          </p:cNvPr>
          <p:cNvCxnSpPr/>
          <p:nvPr/>
        </p:nvCxnSpPr>
        <p:spPr>
          <a:xfrm>
            <a:off x="7104112" y="5085184"/>
            <a:ext cx="1656184" cy="0"/>
          </a:xfrm>
          <a:prstGeom prst="line">
            <a:avLst/>
          </a:prstGeom>
          <a:ln w="5715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4B2401E5-F170-F3A1-EFBE-F20BE082DDE7}"/>
              </a:ext>
            </a:extLst>
          </p:cNvPr>
          <p:cNvSpPr txBox="1"/>
          <p:nvPr/>
        </p:nvSpPr>
        <p:spPr>
          <a:xfrm>
            <a:off x="1902760" y="3110903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NFS Connector</a:t>
            </a:r>
          </a:p>
        </p:txBody>
      </p:sp>
    </p:spTree>
    <p:extLst>
      <p:ext uri="{BB962C8B-B14F-4D97-AF65-F5344CB8AC3E}">
        <p14:creationId xmlns:p14="http://schemas.microsoft.com/office/powerpoint/2010/main" val="889260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5E6473-0817-0DA6-1076-61F9D43D7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Expand: distributed systems and small clusters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6CB413E-8712-AA01-ED58-8D749467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2E032FE-A5A9-B465-F53D-750F40A82B8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630416" cy="4937760"/>
          </a:xfrm>
        </p:spPr>
        <p:txBody>
          <a:bodyPr>
            <a:normAutofit/>
          </a:bodyPr>
          <a:lstStyle/>
          <a:p>
            <a:r>
              <a:rPr lang="en-US" noProof="0" dirty="0"/>
              <a:t>Advantages of using NFS: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200" noProof="0" dirty="0">
                <a:solidFill>
                  <a:schemeClr val="tx1"/>
                </a:solidFill>
              </a:rPr>
              <a:t>Standard server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altLang="es-ES" sz="2200" noProof="0" dirty="0">
                <a:solidFill>
                  <a:schemeClr val="tx1"/>
                </a:solidFill>
              </a:rPr>
              <a:t>No changes to NFS server are required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altLang="es-ES" sz="2200" dirty="0">
                <a:solidFill>
                  <a:schemeClr val="tx1"/>
                </a:solidFill>
              </a:rPr>
              <a:t>Independent of the operating system used in the clients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altLang="es-ES" sz="2200" dirty="0">
                <a:solidFill>
                  <a:schemeClr val="tx1"/>
                </a:solidFill>
              </a:rPr>
              <a:t>Allows the using of servers with different architectures and operating systems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altLang="es-ES" sz="2200" noProof="0" dirty="0">
                <a:solidFill>
                  <a:schemeClr val="tx1"/>
                </a:solidFill>
              </a:rPr>
              <a:t>The parallel file system construction is greatly simplified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altLang="es-ES" sz="2200" noProof="0" dirty="0">
                <a:solidFill>
                  <a:schemeClr val="tx1"/>
                </a:solidFill>
              </a:rPr>
              <a:t>NFS is very familiar to users: easy configuration</a:t>
            </a:r>
          </a:p>
          <a:p>
            <a:pPr lvl="1"/>
            <a:endParaRPr lang="en-US" altLang="es-ES" sz="2000" noProof="0" dirty="0"/>
          </a:p>
          <a:p>
            <a:pPr lvl="2"/>
            <a:endParaRPr lang="en-US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7CF8F87-2CF2-E3CC-144E-B1E63CB53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064" y="1772816"/>
            <a:ext cx="4774999" cy="27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1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5E6473-0817-0DA6-1076-61F9D43D7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Expand: IoT environments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6CB413E-8712-AA01-ED58-8D749467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  <p:sp>
        <p:nvSpPr>
          <p:cNvPr id="92" name="Lata 91">
            <a:extLst>
              <a:ext uri="{FF2B5EF4-FFF2-40B4-BE49-F238E27FC236}">
                <a16:creationId xmlns:a16="http://schemas.microsoft.com/office/drawing/2014/main" id="{5D6C2998-F708-C512-107E-C7D620805A43}"/>
              </a:ext>
            </a:extLst>
          </p:cNvPr>
          <p:cNvSpPr/>
          <p:nvPr/>
        </p:nvSpPr>
        <p:spPr>
          <a:xfrm>
            <a:off x="2711624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861252F0-9826-CD6F-7227-0CE68581D6FA}"/>
              </a:ext>
            </a:extLst>
          </p:cNvPr>
          <p:cNvSpPr/>
          <p:nvPr/>
        </p:nvSpPr>
        <p:spPr>
          <a:xfrm>
            <a:off x="2351583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ángulo redondeado 95">
            <a:extLst>
              <a:ext uri="{FF2B5EF4-FFF2-40B4-BE49-F238E27FC236}">
                <a16:creationId xmlns:a16="http://schemas.microsoft.com/office/drawing/2014/main" id="{2F8B1294-79DF-7D13-2304-0315CD4965AE}"/>
              </a:ext>
            </a:extLst>
          </p:cNvPr>
          <p:cNvSpPr/>
          <p:nvPr/>
        </p:nvSpPr>
        <p:spPr>
          <a:xfrm>
            <a:off x="2063552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7" name="Rectángulo 96">
            <a:extLst>
              <a:ext uri="{FF2B5EF4-FFF2-40B4-BE49-F238E27FC236}">
                <a16:creationId xmlns:a16="http://schemas.microsoft.com/office/drawing/2014/main" id="{A2E7BBA1-1108-02B9-0DEA-5BC78EFD0CA6}"/>
              </a:ext>
            </a:extLst>
          </p:cNvPr>
          <p:cNvSpPr/>
          <p:nvPr/>
        </p:nvSpPr>
        <p:spPr>
          <a:xfrm>
            <a:off x="1847528" y="2772075"/>
            <a:ext cx="2650504" cy="6564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ángulo 97">
            <a:extLst>
              <a:ext uri="{FF2B5EF4-FFF2-40B4-BE49-F238E27FC236}">
                <a16:creationId xmlns:a16="http://schemas.microsoft.com/office/drawing/2014/main" id="{34BAD76B-50C4-0CED-C41F-84DA6E28B888}"/>
              </a:ext>
            </a:extLst>
          </p:cNvPr>
          <p:cNvSpPr/>
          <p:nvPr/>
        </p:nvSpPr>
        <p:spPr>
          <a:xfrm>
            <a:off x="1850792" y="2207379"/>
            <a:ext cx="2647239" cy="31607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ángulo 98">
            <a:extLst>
              <a:ext uri="{FF2B5EF4-FFF2-40B4-BE49-F238E27FC236}">
                <a16:creationId xmlns:a16="http://schemas.microsoft.com/office/drawing/2014/main" id="{C83A64F1-F63D-6E63-1EFF-248B8AA588E8}"/>
              </a:ext>
            </a:extLst>
          </p:cNvPr>
          <p:cNvSpPr/>
          <p:nvPr/>
        </p:nvSpPr>
        <p:spPr>
          <a:xfrm>
            <a:off x="1847528" y="1556792"/>
            <a:ext cx="2650514" cy="38196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13FDD9DC-92F4-2A59-FC54-0D55CD99C117}"/>
              </a:ext>
            </a:extLst>
          </p:cNvPr>
          <p:cNvSpPr txBox="1"/>
          <p:nvPr/>
        </p:nvSpPr>
        <p:spPr>
          <a:xfrm>
            <a:off x="2567608" y="1556792"/>
            <a:ext cx="1123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Application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7F794B68-E3E6-2867-2146-23FDB9E42ACF}"/>
              </a:ext>
            </a:extLst>
          </p:cNvPr>
          <p:cNvSpPr txBox="1"/>
          <p:nvPr/>
        </p:nvSpPr>
        <p:spPr>
          <a:xfrm>
            <a:off x="2567608" y="2780928"/>
            <a:ext cx="1366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Expand Client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E45DA00A-46ED-1092-FAB0-76FCBBC98B9D}"/>
              </a:ext>
            </a:extLst>
          </p:cNvPr>
          <p:cNvSpPr txBox="1"/>
          <p:nvPr/>
        </p:nvSpPr>
        <p:spPr>
          <a:xfrm>
            <a:off x="2098484" y="2211153"/>
            <a:ext cx="1585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Intercept Library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FDC258A2-1968-39DC-EB18-C4907DFB44D6}"/>
              </a:ext>
            </a:extLst>
          </p:cNvPr>
          <p:cNvSpPr txBox="1"/>
          <p:nvPr/>
        </p:nvSpPr>
        <p:spPr>
          <a:xfrm>
            <a:off x="1756182" y="1901957"/>
            <a:ext cx="6783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POSIX</a:t>
            </a:r>
          </a:p>
        </p:txBody>
      </p:sp>
      <p:sp>
        <p:nvSpPr>
          <p:cNvPr id="104" name="CuadroTexto 103">
            <a:extLst>
              <a:ext uri="{FF2B5EF4-FFF2-40B4-BE49-F238E27FC236}">
                <a16:creationId xmlns:a16="http://schemas.microsoft.com/office/drawing/2014/main" id="{977408B7-3E28-867A-9D9B-137AD0384D01}"/>
              </a:ext>
            </a:extLst>
          </p:cNvPr>
          <p:cNvSpPr txBox="1"/>
          <p:nvPr/>
        </p:nvSpPr>
        <p:spPr>
          <a:xfrm>
            <a:off x="3343231" y="1920357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MPI</a:t>
            </a:r>
          </a:p>
        </p:txBody>
      </p:sp>
      <p:cxnSp>
        <p:nvCxnSpPr>
          <p:cNvPr id="105" name="Conector recto de flecha 104">
            <a:extLst>
              <a:ext uri="{FF2B5EF4-FFF2-40B4-BE49-F238E27FC236}">
                <a16:creationId xmlns:a16="http://schemas.microsoft.com/office/drawing/2014/main" id="{0BD0A1FD-F8A6-8807-09B6-A322B78AAE68}"/>
              </a:ext>
            </a:extLst>
          </p:cNvPr>
          <p:cNvCxnSpPr>
            <a:cxnSpLocks/>
          </p:cNvCxnSpPr>
          <p:nvPr/>
        </p:nvCxnSpPr>
        <p:spPr>
          <a:xfrm>
            <a:off x="2567608" y="1938756"/>
            <a:ext cx="0" cy="2649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de flecha 105">
            <a:extLst>
              <a:ext uri="{FF2B5EF4-FFF2-40B4-BE49-F238E27FC236}">
                <a16:creationId xmlns:a16="http://schemas.microsoft.com/office/drawing/2014/main" id="{0D962C4F-FA89-BBE5-4D32-07266348F360}"/>
              </a:ext>
            </a:extLst>
          </p:cNvPr>
          <p:cNvCxnSpPr>
            <a:cxnSpLocks/>
          </p:cNvCxnSpPr>
          <p:nvPr/>
        </p:nvCxnSpPr>
        <p:spPr>
          <a:xfrm>
            <a:off x="3905392" y="1938756"/>
            <a:ext cx="0" cy="2649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ector recto de flecha 106">
            <a:extLst>
              <a:ext uri="{FF2B5EF4-FFF2-40B4-BE49-F238E27FC236}">
                <a16:creationId xmlns:a16="http://schemas.microsoft.com/office/drawing/2014/main" id="{43AED4DD-AC08-1199-2194-E61AAE065B94}"/>
              </a:ext>
            </a:extLst>
          </p:cNvPr>
          <p:cNvCxnSpPr>
            <a:cxnSpLocks/>
          </p:cNvCxnSpPr>
          <p:nvPr/>
        </p:nvCxnSpPr>
        <p:spPr>
          <a:xfrm>
            <a:off x="3192572" y="2523451"/>
            <a:ext cx="0" cy="248623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ángulo redondeado 107">
            <a:extLst>
              <a:ext uri="{FF2B5EF4-FFF2-40B4-BE49-F238E27FC236}">
                <a16:creationId xmlns:a16="http://schemas.microsoft.com/office/drawing/2014/main" id="{C8DE48BE-FCB3-CA55-82B9-6B727EE0D6B8}"/>
              </a:ext>
            </a:extLst>
          </p:cNvPr>
          <p:cNvSpPr/>
          <p:nvPr/>
        </p:nvSpPr>
        <p:spPr>
          <a:xfrm>
            <a:off x="1631504" y="1412776"/>
            <a:ext cx="3096344" cy="2232248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C33B50E7-0569-7884-695C-B76E7C75FD99}"/>
              </a:ext>
            </a:extLst>
          </p:cNvPr>
          <p:cNvSpPr txBox="1"/>
          <p:nvPr/>
        </p:nvSpPr>
        <p:spPr>
          <a:xfrm>
            <a:off x="1703512" y="1052736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AF09E9D6-F3E9-F707-D9B9-9257DCCB8D57}"/>
              </a:ext>
            </a:extLst>
          </p:cNvPr>
          <p:cNvSpPr txBox="1"/>
          <p:nvPr/>
        </p:nvSpPr>
        <p:spPr>
          <a:xfrm>
            <a:off x="1919536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23" name="Rectángulo redondeado 122">
            <a:extLst>
              <a:ext uri="{FF2B5EF4-FFF2-40B4-BE49-F238E27FC236}">
                <a16:creationId xmlns:a16="http://schemas.microsoft.com/office/drawing/2014/main" id="{29763751-CD79-7CEC-5012-C158D4AEB625}"/>
              </a:ext>
            </a:extLst>
          </p:cNvPr>
          <p:cNvSpPr/>
          <p:nvPr/>
        </p:nvSpPr>
        <p:spPr>
          <a:xfrm>
            <a:off x="5231904" y="2636912"/>
            <a:ext cx="1512168" cy="1008112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04D2FE65-09B3-3D2F-1074-DE931577F120}"/>
              </a:ext>
            </a:extLst>
          </p:cNvPr>
          <p:cNvSpPr txBox="1"/>
          <p:nvPr/>
        </p:nvSpPr>
        <p:spPr>
          <a:xfrm>
            <a:off x="5159896" y="2276872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sp>
        <p:nvSpPr>
          <p:cNvPr id="126" name="Rectángulo redondeado 125">
            <a:extLst>
              <a:ext uri="{FF2B5EF4-FFF2-40B4-BE49-F238E27FC236}">
                <a16:creationId xmlns:a16="http://schemas.microsoft.com/office/drawing/2014/main" id="{E2365AFB-67A7-D239-FC13-0CE2C11A9FA5}"/>
              </a:ext>
            </a:extLst>
          </p:cNvPr>
          <p:cNvSpPr/>
          <p:nvPr/>
        </p:nvSpPr>
        <p:spPr>
          <a:xfrm>
            <a:off x="9192344" y="2636912"/>
            <a:ext cx="1512168" cy="1008112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7" name="CuadroTexto 126">
            <a:extLst>
              <a:ext uri="{FF2B5EF4-FFF2-40B4-BE49-F238E27FC236}">
                <a16:creationId xmlns:a16="http://schemas.microsoft.com/office/drawing/2014/main" id="{939F9852-5952-4CE0-609D-EA890930AB05}"/>
              </a:ext>
            </a:extLst>
          </p:cNvPr>
          <p:cNvSpPr txBox="1"/>
          <p:nvPr/>
        </p:nvSpPr>
        <p:spPr>
          <a:xfrm>
            <a:off x="9120336" y="2276872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cxnSp>
        <p:nvCxnSpPr>
          <p:cNvPr id="129" name="Conector recto 128">
            <a:extLst>
              <a:ext uri="{FF2B5EF4-FFF2-40B4-BE49-F238E27FC236}">
                <a16:creationId xmlns:a16="http://schemas.microsoft.com/office/drawing/2014/main" id="{72D3731C-906F-D316-DC87-292523190557}"/>
              </a:ext>
            </a:extLst>
          </p:cNvPr>
          <p:cNvCxnSpPr/>
          <p:nvPr/>
        </p:nvCxnSpPr>
        <p:spPr>
          <a:xfrm>
            <a:off x="7104112" y="3140968"/>
            <a:ext cx="1656184" cy="0"/>
          </a:xfrm>
          <a:prstGeom prst="line">
            <a:avLst/>
          </a:prstGeom>
          <a:ln w="5715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CuadroTexto 138">
            <a:extLst>
              <a:ext uri="{FF2B5EF4-FFF2-40B4-BE49-F238E27FC236}">
                <a16:creationId xmlns:a16="http://schemas.microsoft.com/office/drawing/2014/main" id="{B6E21360-8DFC-1D88-FE6F-60E822AECA52}"/>
              </a:ext>
            </a:extLst>
          </p:cNvPr>
          <p:cNvSpPr txBox="1"/>
          <p:nvPr/>
        </p:nvSpPr>
        <p:spPr>
          <a:xfrm>
            <a:off x="2639615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Server</a:t>
            </a:r>
          </a:p>
        </p:txBody>
      </p:sp>
      <p:sp>
        <p:nvSpPr>
          <p:cNvPr id="143" name="Rectángulo redondeado 142">
            <a:extLst>
              <a:ext uri="{FF2B5EF4-FFF2-40B4-BE49-F238E27FC236}">
                <a16:creationId xmlns:a16="http://schemas.microsoft.com/office/drawing/2014/main" id="{97AFB46F-BF30-F67B-4A9B-A48DCB82465B}"/>
              </a:ext>
            </a:extLst>
          </p:cNvPr>
          <p:cNvSpPr/>
          <p:nvPr/>
        </p:nvSpPr>
        <p:spPr>
          <a:xfrm>
            <a:off x="1343472" y="3789040"/>
            <a:ext cx="9865096" cy="2880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4" name="CuadroTexto 143">
            <a:extLst>
              <a:ext uri="{FF2B5EF4-FFF2-40B4-BE49-F238E27FC236}">
                <a16:creationId xmlns:a16="http://schemas.microsoft.com/office/drawing/2014/main" id="{174D0301-68A9-3C98-796E-CD22239C9625}"/>
              </a:ext>
            </a:extLst>
          </p:cNvPr>
          <p:cNvSpPr txBox="1"/>
          <p:nvPr/>
        </p:nvSpPr>
        <p:spPr>
          <a:xfrm>
            <a:off x="5303912" y="3759129"/>
            <a:ext cx="1207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NETWORK</a:t>
            </a:r>
          </a:p>
        </p:txBody>
      </p:sp>
      <p:cxnSp>
        <p:nvCxnSpPr>
          <p:cNvPr id="148" name="Conector recto 147">
            <a:extLst>
              <a:ext uri="{FF2B5EF4-FFF2-40B4-BE49-F238E27FC236}">
                <a16:creationId xmlns:a16="http://schemas.microsoft.com/office/drawing/2014/main" id="{B48A8E24-23C9-4353-DF3E-E9AC62955406}"/>
              </a:ext>
            </a:extLst>
          </p:cNvPr>
          <p:cNvCxnSpPr/>
          <p:nvPr/>
        </p:nvCxnSpPr>
        <p:spPr>
          <a:xfrm>
            <a:off x="3215680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ector recto 148">
            <a:extLst>
              <a:ext uri="{FF2B5EF4-FFF2-40B4-BE49-F238E27FC236}">
                <a16:creationId xmlns:a16="http://schemas.microsoft.com/office/drawing/2014/main" id="{DC2D6E1F-BFC3-58D7-5DEE-EE1DD2A6AF1E}"/>
              </a:ext>
            </a:extLst>
          </p:cNvPr>
          <p:cNvCxnSpPr>
            <a:cxnSpLocks/>
          </p:cNvCxnSpPr>
          <p:nvPr/>
        </p:nvCxnSpPr>
        <p:spPr>
          <a:xfrm>
            <a:off x="2999656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ector recto 151">
            <a:extLst>
              <a:ext uri="{FF2B5EF4-FFF2-40B4-BE49-F238E27FC236}">
                <a16:creationId xmlns:a16="http://schemas.microsoft.com/office/drawing/2014/main" id="{AB0BCF46-C890-F8E0-F2B0-34C025E34C1D}"/>
              </a:ext>
            </a:extLst>
          </p:cNvPr>
          <p:cNvCxnSpPr>
            <a:cxnSpLocks/>
          </p:cNvCxnSpPr>
          <p:nvPr/>
        </p:nvCxnSpPr>
        <p:spPr>
          <a:xfrm>
            <a:off x="5735960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>
            <a:extLst>
              <a:ext uri="{FF2B5EF4-FFF2-40B4-BE49-F238E27FC236}">
                <a16:creationId xmlns:a16="http://schemas.microsoft.com/office/drawing/2014/main" id="{B803EFE5-EAC8-F9BC-066E-DB3E1FC766D8}"/>
              </a:ext>
            </a:extLst>
          </p:cNvPr>
          <p:cNvCxnSpPr>
            <a:cxnSpLocks/>
          </p:cNvCxnSpPr>
          <p:nvPr/>
        </p:nvCxnSpPr>
        <p:spPr>
          <a:xfrm>
            <a:off x="10128448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>
            <a:extLst>
              <a:ext uri="{FF2B5EF4-FFF2-40B4-BE49-F238E27FC236}">
                <a16:creationId xmlns:a16="http://schemas.microsoft.com/office/drawing/2014/main" id="{ABE6E0FC-36D0-6D92-BB6C-0221B8CA1D95}"/>
              </a:ext>
            </a:extLst>
          </p:cNvPr>
          <p:cNvCxnSpPr/>
          <p:nvPr/>
        </p:nvCxnSpPr>
        <p:spPr>
          <a:xfrm>
            <a:off x="5879976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>
            <a:extLst>
              <a:ext uri="{FF2B5EF4-FFF2-40B4-BE49-F238E27FC236}">
                <a16:creationId xmlns:a16="http://schemas.microsoft.com/office/drawing/2014/main" id="{B7F3B2EC-11D8-A49A-0069-8843A64CF041}"/>
              </a:ext>
            </a:extLst>
          </p:cNvPr>
          <p:cNvCxnSpPr/>
          <p:nvPr/>
        </p:nvCxnSpPr>
        <p:spPr>
          <a:xfrm>
            <a:off x="9984432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>
            <a:extLst>
              <a:ext uri="{FF2B5EF4-FFF2-40B4-BE49-F238E27FC236}">
                <a16:creationId xmlns:a16="http://schemas.microsoft.com/office/drawing/2014/main" id="{2D28D207-D9C9-7285-5EAF-52EE506C7794}"/>
              </a:ext>
            </a:extLst>
          </p:cNvPr>
          <p:cNvCxnSpPr>
            <a:cxnSpLocks/>
          </p:cNvCxnSpPr>
          <p:nvPr/>
        </p:nvCxnSpPr>
        <p:spPr>
          <a:xfrm>
            <a:off x="2927648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Lata 158">
            <a:extLst>
              <a:ext uri="{FF2B5EF4-FFF2-40B4-BE49-F238E27FC236}">
                <a16:creationId xmlns:a16="http://schemas.microsoft.com/office/drawing/2014/main" id="{39C09211-D6A3-8425-43A1-24658E4C3ADA}"/>
              </a:ext>
            </a:extLst>
          </p:cNvPr>
          <p:cNvSpPr/>
          <p:nvPr/>
        </p:nvSpPr>
        <p:spPr>
          <a:xfrm>
            <a:off x="5519936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ángulo 159">
            <a:extLst>
              <a:ext uri="{FF2B5EF4-FFF2-40B4-BE49-F238E27FC236}">
                <a16:creationId xmlns:a16="http://schemas.microsoft.com/office/drawing/2014/main" id="{34D7EA17-190A-D9A9-2C7C-F60A38C165B9}"/>
              </a:ext>
            </a:extLst>
          </p:cNvPr>
          <p:cNvSpPr/>
          <p:nvPr/>
        </p:nvSpPr>
        <p:spPr>
          <a:xfrm>
            <a:off x="5159895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ángulo redondeado 160">
            <a:extLst>
              <a:ext uri="{FF2B5EF4-FFF2-40B4-BE49-F238E27FC236}">
                <a16:creationId xmlns:a16="http://schemas.microsoft.com/office/drawing/2014/main" id="{F082F923-54F4-A28E-2800-FCA5549B7A5D}"/>
              </a:ext>
            </a:extLst>
          </p:cNvPr>
          <p:cNvSpPr/>
          <p:nvPr/>
        </p:nvSpPr>
        <p:spPr>
          <a:xfrm>
            <a:off x="4871864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2" name="CuadroTexto 161">
            <a:extLst>
              <a:ext uri="{FF2B5EF4-FFF2-40B4-BE49-F238E27FC236}">
                <a16:creationId xmlns:a16="http://schemas.microsoft.com/office/drawing/2014/main" id="{383758DF-588A-85DA-E43C-5839216583BB}"/>
              </a:ext>
            </a:extLst>
          </p:cNvPr>
          <p:cNvSpPr txBox="1"/>
          <p:nvPr/>
        </p:nvSpPr>
        <p:spPr>
          <a:xfrm>
            <a:off x="4727848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63" name="CuadroTexto 162">
            <a:extLst>
              <a:ext uri="{FF2B5EF4-FFF2-40B4-BE49-F238E27FC236}">
                <a16:creationId xmlns:a16="http://schemas.microsoft.com/office/drawing/2014/main" id="{F697DFE9-E9ED-6396-ADA6-17E728CCF743}"/>
              </a:ext>
            </a:extLst>
          </p:cNvPr>
          <p:cNvSpPr txBox="1"/>
          <p:nvPr/>
        </p:nvSpPr>
        <p:spPr>
          <a:xfrm>
            <a:off x="5447927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Server</a:t>
            </a:r>
          </a:p>
        </p:txBody>
      </p: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CA45CC87-3B51-6A03-9AD2-B1F0DA710941}"/>
              </a:ext>
            </a:extLst>
          </p:cNvPr>
          <p:cNvCxnSpPr>
            <a:cxnSpLocks/>
          </p:cNvCxnSpPr>
          <p:nvPr/>
        </p:nvCxnSpPr>
        <p:spPr>
          <a:xfrm>
            <a:off x="5735960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Lata 164">
            <a:extLst>
              <a:ext uri="{FF2B5EF4-FFF2-40B4-BE49-F238E27FC236}">
                <a16:creationId xmlns:a16="http://schemas.microsoft.com/office/drawing/2014/main" id="{8339D33B-0288-BED0-9992-522DEEF2CBDA}"/>
              </a:ext>
            </a:extLst>
          </p:cNvPr>
          <p:cNvSpPr/>
          <p:nvPr/>
        </p:nvSpPr>
        <p:spPr>
          <a:xfrm>
            <a:off x="9912424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ángulo 165">
            <a:extLst>
              <a:ext uri="{FF2B5EF4-FFF2-40B4-BE49-F238E27FC236}">
                <a16:creationId xmlns:a16="http://schemas.microsoft.com/office/drawing/2014/main" id="{94D07FDD-F790-D99E-3B58-2F9F9C3D8BE9}"/>
              </a:ext>
            </a:extLst>
          </p:cNvPr>
          <p:cNvSpPr/>
          <p:nvPr/>
        </p:nvSpPr>
        <p:spPr>
          <a:xfrm>
            <a:off x="9552383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ángulo redondeado 166">
            <a:extLst>
              <a:ext uri="{FF2B5EF4-FFF2-40B4-BE49-F238E27FC236}">
                <a16:creationId xmlns:a16="http://schemas.microsoft.com/office/drawing/2014/main" id="{0DE58869-537A-8221-F8AE-2187CA04407F}"/>
              </a:ext>
            </a:extLst>
          </p:cNvPr>
          <p:cNvSpPr/>
          <p:nvPr/>
        </p:nvSpPr>
        <p:spPr>
          <a:xfrm>
            <a:off x="9264352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8" name="CuadroTexto 167">
            <a:extLst>
              <a:ext uri="{FF2B5EF4-FFF2-40B4-BE49-F238E27FC236}">
                <a16:creationId xmlns:a16="http://schemas.microsoft.com/office/drawing/2014/main" id="{B3265210-1D4B-5C62-BB69-C3C18B1B7ACD}"/>
              </a:ext>
            </a:extLst>
          </p:cNvPr>
          <p:cNvSpPr txBox="1"/>
          <p:nvPr/>
        </p:nvSpPr>
        <p:spPr>
          <a:xfrm>
            <a:off x="9120336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69" name="CuadroTexto 168">
            <a:extLst>
              <a:ext uri="{FF2B5EF4-FFF2-40B4-BE49-F238E27FC236}">
                <a16:creationId xmlns:a16="http://schemas.microsoft.com/office/drawing/2014/main" id="{C3C34902-04F2-C4D9-0EBD-45A5549DA107}"/>
              </a:ext>
            </a:extLst>
          </p:cNvPr>
          <p:cNvSpPr txBox="1"/>
          <p:nvPr/>
        </p:nvSpPr>
        <p:spPr>
          <a:xfrm>
            <a:off x="9840415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Server</a:t>
            </a:r>
          </a:p>
        </p:txBody>
      </p:sp>
      <p:cxnSp>
        <p:nvCxnSpPr>
          <p:cNvPr id="170" name="Conector recto 169">
            <a:extLst>
              <a:ext uri="{FF2B5EF4-FFF2-40B4-BE49-F238E27FC236}">
                <a16:creationId xmlns:a16="http://schemas.microsoft.com/office/drawing/2014/main" id="{2360FC29-E97B-A09C-E445-1466C59F6595}"/>
              </a:ext>
            </a:extLst>
          </p:cNvPr>
          <p:cNvCxnSpPr>
            <a:cxnSpLocks/>
          </p:cNvCxnSpPr>
          <p:nvPr/>
        </p:nvCxnSpPr>
        <p:spPr>
          <a:xfrm>
            <a:off x="10128448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tángulo 170">
            <a:extLst>
              <a:ext uri="{FF2B5EF4-FFF2-40B4-BE49-F238E27FC236}">
                <a16:creationId xmlns:a16="http://schemas.microsoft.com/office/drawing/2014/main" id="{D754BEAA-893B-93E1-7320-10EB30901608}"/>
              </a:ext>
            </a:extLst>
          </p:cNvPr>
          <p:cNvSpPr/>
          <p:nvPr/>
        </p:nvSpPr>
        <p:spPr>
          <a:xfrm>
            <a:off x="249560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2" name="Rectángulo 171">
            <a:extLst>
              <a:ext uri="{FF2B5EF4-FFF2-40B4-BE49-F238E27FC236}">
                <a16:creationId xmlns:a16="http://schemas.microsoft.com/office/drawing/2014/main" id="{8191FE17-C0B5-7C81-C2B1-0F98C70F8AA7}"/>
              </a:ext>
            </a:extLst>
          </p:cNvPr>
          <p:cNvSpPr/>
          <p:nvPr/>
        </p:nvSpPr>
        <p:spPr>
          <a:xfrm>
            <a:off x="2999656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3" name="Rectángulo 172">
            <a:extLst>
              <a:ext uri="{FF2B5EF4-FFF2-40B4-BE49-F238E27FC236}">
                <a16:creationId xmlns:a16="http://schemas.microsoft.com/office/drawing/2014/main" id="{38B60937-0DA0-B3EB-BD8D-547453F44DA8}"/>
              </a:ext>
            </a:extLst>
          </p:cNvPr>
          <p:cNvSpPr/>
          <p:nvPr/>
        </p:nvSpPr>
        <p:spPr>
          <a:xfrm>
            <a:off x="5159896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4" name="Rectángulo 173">
            <a:extLst>
              <a:ext uri="{FF2B5EF4-FFF2-40B4-BE49-F238E27FC236}">
                <a16:creationId xmlns:a16="http://schemas.microsoft.com/office/drawing/2014/main" id="{EC20FFE7-0A73-ABCE-7D28-E547E6AF6EF4}"/>
              </a:ext>
            </a:extLst>
          </p:cNvPr>
          <p:cNvSpPr/>
          <p:nvPr/>
        </p:nvSpPr>
        <p:spPr>
          <a:xfrm>
            <a:off x="5663952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5" name="Rectángulo 174">
            <a:extLst>
              <a:ext uri="{FF2B5EF4-FFF2-40B4-BE49-F238E27FC236}">
                <a16:creationId xmlns:a16="http://schemas.microsoft.com/office/drawing/2014/main" id="{43ED01FC-2D03-54D1-B39E-66702C83706F}"/>
              </a:ext>
            </a:extLst>
          </p:cNvPr>
          <p:cNvSpPr/>
          <p:nvPr/>
        </p:nvSpPr>
        <p:spPr>
          <a:xfrm>
            <a:off x="609600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6" name="Rectángulo 175">
            <a:extLst>
              <a:ext uri="{FF2B5EF4-FFF2-40B4-BE49-F238E27FC236}">
                <a16:creationId xmlns:a16="http://schemas.microsoft.com/office/drawing/2014/main" id="{F8B7ADCA-4C94-C585-799D-2441E63FDAED}"/>
              </a:ext>
            </a:extLst>
          </p:cNvPr>
          <p:cNvSpPr/>
          <p:nvPr/>
        </p:nvSpPr>
        <p:spPr>
          <a:xfrm>
            <a:off x="9552384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7" name="Rectángulo 176">
            <a:extLst>
              <a:ext uri="{FF2B5EF4-FFF2-40B4-BE49-F238E27FC236}">
                <a16:creationId xmlns:a16="http://schemas.microsoft.com/office/drawing/2014/main" id="{19E6AF75-3DB2-F94F-F05E-F6DB1BCEBEF2}"/>
              </a:ext>
            </a:extLst>
          </p:cNvPr>
          <p:cNvSpPr/>
          <p:nvPr/>
        </p:nvSpPr>
        <p:spPr>
          <a:xfrm>
            <a:off x="1005644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78" name="Conector recto 177">
            <a:extLst>
              <a:ext uri="{FF2B5EF4-FFF2-40B4-BE49-F238E27FC236}">
                <a16:creationId xmlns:a16="http://schemas.microsoft.com/office/drawing/2014/main" id="{0FE1421E-B814-F551-42A7-CFF641D5C3D4}"/>
              </a:ext>
            </a:extLst>
          </p:cNvPr>
          <p:cNvCxnSpPr/>
          <p:nvPr/>
        </p:nvCxnSpPr>
        <p:spPr>
          <a:xfrm>
            <a:off x="7104112" y="5085184"/>
            <a:ext cx="1656184" cy="0"/>
          </a:xfrm>
          <a:prstGeom prst="line">
            <a:avLst/>
          </a:prstGeom>
          <a:ln w="5715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11450936-1B23-72E6-7B1B-0867280E2823}"/>
              </a:ext>
            </a:extLst>
          </p:cNvPr>
          <p:cNvSpPr txBox="1"/>
          <p:nvPr/>
        </p:nvSpPr>
        <p:spPr>
          <a:xfrm>
            <a:off x="2999656" y="422108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</a:rPr>
              <a:t>TCP/MQTT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C7999BF-0F60-F2B8-3E71-57515B673F04}"/>
              </a:ext>
            </a:extLst>
          </p:cNvPr>
          <p:cNvSpPr txBox="1"/>
          <p:nvPr/>
        </p:nvSpPr>
        <p:spPr>
          <a:xfrm>
            <a:off x="5951984" y="422108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</a:rPr>
              <a:t>TCP/MQTT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4836F19-1367-E395-14B4-C0635CDDA660}"/>
              </a:ext>
            </a:extLst>
          </p:cNvPr>
          <p:cNvSpPr txBox="1"/>
          <p:nvPr/>
        </p:nvSpPr>
        <p:spPr>
          <a:xfrm>
            <a:off x="10128448" y="422108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70C0"/>
                </a:solidFill>
              </a:rPr>
              <a:t>TCP/MQTT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A11FA06-E6EA-79C4-A68F-710B99B21C4B}"/>
              </a:ext>
            </a:extLst>
          </p:cNvPr>
          <p:cNvSpPr/>
          <p:nvPr/>
        </p:nvSpPr>
        <p:spPr>
          <a:xfrm>
            <a:off x="1847528" y="3140968"/>
            <a:ext cx="1584176" cy="2880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6B01FAF-25C3-70A6-894F-6AC5CB823D50}"/>
              </a:ext>
            </a:extLst>
          </p:cNvPr>
          <p:cNvSpPr/>
          <p:nvPr/>
        </p:nvSpPr>
        <p:spPr>
          <a:xfrm>
            <a:off x="1847528" y="3140968"/>
            <a:ext cx="2160240" cy="2880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68E6690-87E2-A9A3-3B81-5C3E92E8E8EA}"/>
              </a:ext>
            </a:extLst>
          </p:cNvPr>
          <p:cNvSpPr txBox="1"/>
          <p:nvPr/>
        </p:nvSpPr>
        <p:spPr>
          <a:xfrm>
            <a:off x="1847528" y="3140968"/>
            <a:ext cx="2086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TCP/MQTT Connector</a:t>
            </a:r>
          </a:p>
        </p:txBody>
      </p:sp>
    </p:spTree>
    <p:extLst>
      <p:ext uri="{BB962C8B-B14F-4D97-AF65-F5344CB8AC3E}">
        <p14:creationId xmlns:p14="http://schemas.microsoft.com/office/powerpoint/2010/main" val="3716627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ángulo 96">
            <a:extLst>
              <a:ext uri="{FF2B5EF4-FFF2-40B4-BE49-F238E27FC236}">
                <a16:creationId xmlns:a16="http://schemas.microsoft.com/office/drawing/2014/main" id="{A2E7BBA1-1108-02B9-0DEA-5BC78EFD0CA6}"/>
              </a:ext>
            </a:extLst>
          </p:cNvPr>
          <p:cNvSpPr/>
          <p:nvPr/>
        </p:nvSpPr>
        <p:spPr>
          <a:xfrm>
            <a:off x="1847528" y="2772075"/>
            <a:ext cx="2650504" cy="6564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88D1AD7-38F0-5437-F5E2-B99EF7612753}"/>
              </a:ext>
            </a:extLst>
          </p:cNvPr>
          <p:cNvSpPr/>
          <p:nvPr/>
        </p:nvSpPr>
        <p:spPr>
          <a:xfrm>
            <a:off x="1847528" y="3140968"/>
            <a:ext cx="1584176" cy="2880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5E6473-0817-0DA6-1076-61F9D43D7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392" y="116632"/>
            <a:ext cx="11377264" cy="990600"/>
          </a:xfrm>
        </p:spPr>
        <p:txBody>
          <a:bodyPr>
            <a:normAutofit/>
          </a:bodyPr>
          <a:lstStyle/>
          <a:p>
            <a:r>
              <a:rPr lang="en-US" noProof="0" dirty="0"/>
              <a:t>Expand: ad-hoc parallel file system for large clusters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6CB413E-8712-AA01-ED58-8D749467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  <p:sp>
        <p:nvSpPr>
          <p:cNvPr id="92" name="Lata 91">
            <a:extLst>
              <a:ext uri="{FF2B5EF4-FFF2-40B4-BE49-F238E27FC236}">
                <a16:creationId xmlns:a16="http://schemas.microsoft.com/office/drawing/2014/main" id="{5D6C2998-F708-C512-107E-C7D620805A43}"/>
              </a:ext>
            </a:extLst>
          </p:cNvPr>
          <p:cNvSpPr/>
          <p:nvPr/>
        </p:nvSpPr>
        <p:spPr>
          <a:xfrm>
            <a:off x="2711624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861252F0-9826-CD6F-7227-0CE68581D6FA}"/>
              </a:ext>
            </a:extLst>
          </p:cNvPr>
          <p:cNvSpPr/>
          <p:nvPr/>
        </p:nvSpPr>
        <p:spPr>
          <a:xfrm>
            <a:off x="2351583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ángulo redondeado 95">
            <a:extLst>
              <a:ext uri="{FF2B5EF4-FFF2-40B4-BE49-F238E27FC236}">
                <a16:creationId xmlns:a16="http://schemas.microsoft.com/office/drawing/2014/main" id="{2F8B1294-79DF-7D13-2304-0315CD4965AE}"/>
              </a:ext>
            </a:extLst>
          </p:cNvPr>
          <p:cNvSpPr/>
          <p:nvPr/>
        </p:nvSpPr>
        <p:spPr>
          <a:xfrm>
            <a:off x="2063552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8" name="Rectángulo 97">
            <a:extLst>
              <a:ext uri="{FF2B5EF4-FFF2-40B4-BE49-F238E27FC236}">
                <a16:creationId xmlns:a16="http://schemas.microsoft.com/office/drawing/2014/main" id="{34BAD76B-50C4-0CED-C41F-84DA6E28B888}"/>
              </a:ext>
            </a:extLst>
          </p:cNvPr>
          <p:cNvSpPr/>
          <p:nvPr/>
        </p:nvSpPr>
        <p:spPr>
          <a:xfrm>
            <a:off x="1850792" y="2207379"/>
            <a:ext cx="2647239" cy="31607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ángulo 98">
            <a:extLst>
              <a:ext uri="{FF2B5EF4-FFF2-40B4-BE49-F238E27FC236}">
                <a16:creationId xmlns:a16="http://schemas.microsoft.com/office/drawing/2014/main" id="{C83A64F1-F63D-6E63-1EFF-248B8AA588E8}"/>
              </a:ext>
            </a:extLst>
          </p:cNvPr>
          <p:cNvSpPr/>
          <p:nvPr/>
        </p:nvSpPr>
        <p:spPr>
          <a:xfrm>
            <a:off x="1847528" y="1556792"/>
            <a:ext cx="2650514" cy="38196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13FDD9DC-92F4-2A59-FC54-0D55CD99C117}"/>
              </a:ext>
            </a:extLst>
          </p:cNvPr>
          <p:cNvSpPr txBox="1"/>
          <p:nvPr/>
        </p:nvSpPr>
        <p:spPr>
          <a:xfrm>
            <a:off x="2567608" y="1556792"/>
            <a:ext cx="1123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Application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E45DA00A-46ED-1092-FAB0-76FCBBC98B9D}"/>
              </a:ext>
            </a:extLst>
          </p:cNvPr>
          <p:cNvSpPr txBox="1"/>
          <p:nvPr/>
        </p:nvSpPr>
        <p:spPr>
          <a:xfrm>
            <a:off x="2098484" y="2211153"/>
            <a:ext cx="1585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Intercept Library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FDC258A2-1968-39DC-EB18-C4907DFB44D6}"/>
              </a:ext>
            </a:extLst>
          </p:cNvPr>
          <p:cNvSpPr txBox="1"/>
          <p:nvPr/>
        </p:nvSpPr>
        <p:spPr>
          <a:xfrm>
            <a:off x="1756182" y="1901957"/>
            <a:ext cx="6783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POSIX</a:t>
            </a:r>
          </a:p>
        </p:txBody>
      </p:sp>
      <p:sp>
        <p:nvSpPr>
          <p:cNvPr id="104" name="CuadroTexto 103">
            <a:extLst>
              <a:ext uri="{FF2B5EF4-FFF2-40B4-BE49-F238E27FC236}">
                <a16:creationId xmlns:a16="http://schemas.microsoft.com/office/drawing/2014/main" id="{977408B7-3E28-867A-9D9B-137AD0384D01}"/>
              </a:ext>
            </a:extLst>
          </p:cNvPr>
          <p:cNvSpPr txBox="1"/>
          <p:nvPr/>
        </p:nvSpPr>
        <p:spPr>
          <a:xfrm>
            <a:off x="3343231" y="1920357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MPI</a:t>
            </a:r>
          </a:p>
        </p:txBody>
      </p:sp>
      <p:cxnSp>
        <p:nvCxnSpPr>
          <p:cNvPr id="105" name="Conector recto de flecha 104">
            <a:extLst>
              <a:ext uri="{FF2B5EF4-FFF2-40B4-BE49-F238E27FC236}">
                <a16:creationId xmlns:a16="http://schemas.microsoft.com/office/drawing/2014/main" id="{0BD0A1FD-F8A6-8807-09B6-A322B78AAE68}"/>
              </a:ext>
            </a:extLst>
          </p:cNvPr>
          <p:cNvCxnSpPr>
            <a:cxnSpLocks/>
          </p:cNvCxnSpPr>
          <p:nvPr/>
        </p:nvCxnSpPr>
        <p:spPr>
          <a:xfrm>
            <a:off x="2567608" y="1938756"/>
            <a:ext cx="0" cy="2649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de flecha 105">
            <a:extLst>
              <a:ext uri="{FF2B5EF4-FFF2-40B4-BE49-F238E27FC236}">
                <a16:creationId xmlns:a16="http://schemas.microsoft.com/office/drawing/2014/main" id="{0D962C4F-FA89-BBE5-4D32-07266348F360}"/>
              </a:ext>
            </a:extLst>
          </p:cNvPr>
          <p:cNvCxnSpPr>
            <a:cxnSpLocks/>
          </p:cNvCxnSpPr>
          <p:nvPr/>
        </p:nvCxnSpPr>
        <p:spPr>
          <a:xfrm>
            <a:off x="3905392" y="1938756"/>
            <a:ext cx="0" cy="2649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ector recto de flecha 106">
            <a:extLst>
              <a:ext uri="{FF2B5EF4-FFF2-40B4-BE49-F238E27FC236}">
                <a16:creationId xmlns:a16="http://schemas.microsoft.com/office/drawing/2014/main" id="{43AED4DD-AC08-1199-2194-E61AAE065B94}"/>
              </a:ext>
            </a:extLst>
          </p:cNvPr>
          <p:cNvCxnSpPr>
            <a:cxnSpLocks/>
          </p:cNvCxnSpPr>
          <p:nvPr/>
        </p:nvCxnSpPr>
        <p:spPr>
          <a:xfrm>
            <a:off x="3192572" y="2523451"/>
            <a:ext cx="0" cy="248623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ángulo redondeado 107">
            <a:extLst>
              <a:ext uri="{FF2B5EF4-FFF2-40B4-BE49-F238E27FC236}">
                <a16:creationId xmlns:a16="http://schemas.microsoft.com/office/drawing/2014/main" id="{C8DE48BE-FCB3-CA55-82B9-6B727EE0D6B8}"/>
              </a:ext>
            </a:extLst>
          </p:cNvPr>
          <p:cNvSpPr/>
          <p:nvPr/>
        </p:nvSpPr>
        <p:spPr>
          <a:xfrm>
            <a:off x="1631504" y="1412776"/>
            <a:ext cx="3096344" cy="2232248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C33B50E7-0569-7884-695C-B76E7C75FD99}"/>
              </a:ext>
            </a:extLst>
          </p:cNvPr>
          <p:cNvSpPr txBox="1"/>
          <p:nvPr/>
        </p:nvSpPr>
        <p:spPr>
          <a:xfrm>
            <a:off x="1703512" y="1052736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AF09E9D6-F3E9-F707-D9B9-9257DCCB8D57}"/>
              </a:ext>
            </a:extLst>
          </p:cNvPr>
          <p:cNvSpPr txBox="1"/>
          <p:nvPr/>
        </p:nvSpPr>
        <p:spPr>
          <a:xfrm>
            <a:off x="1919536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23" name="Rectángulo redondeado 122">
            <a:extLst>
              <a:ext uri="{FF2B5EF4-FFF2-40B4-BE49-F238E27FC236}">
                <a16:creationId xmlns:a16="http://schemas.microsoft.com/office/drawing/2014/main" id="{29763751-CD79-7CEC-5012-C158D4AEB625}"/>
              </a:ext>
            </a:extLst>
          </p:cNvPr>
          <p:cNvSpPr/>
          <p:nvPr/>
        </p:nvSpPr>
        <p:spPr>
          <a:xfrm>
            <a:off x="5231904" y="2636912"/>
            <a:ext cx="1512168" cy="1008112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4" name="CuadroTexto 123">
            <a:extLst>
              <a:ext uri="{FF2B5EF4-FFF2-40B4-BE49-F238E27FC236}">
                <a16:creationId xmlns:a16="http://schemas.microsoft.com/office/drawing/2014/main" id="{04D2FE65-09B3-3D2F-1074-DE931577F120}"/>
              </a:ext>
            </a:extLst>
          </p:cNvPr>
          <p:cNvSpPr txBox="1"/>
          <p:nvPr/>
        </p:nvSpPr>
        <p:spPr>
          <a:xfrm>
            <a:off x="5159896" y="2276872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Compute node</a:t>
            </a:r>
          </a:p>
        </p:txBody>
      </p:sp>
      <p:sp>
        <p:nvSpPr>
          <p:cNvPr id="126" name="Rectángulo redondeado 125">
            <a:extLst>
              <a:ext uri="{FF2B5EF4-FFF2-40B4-BE49-F238E27FC236}">
                <a16:creationId xmlns:a16="http://schemas.microsoft.com/office/drawing/2014/main" id="{E2365AFB-67A7-D239-FC13-0CE2C11A9FA5}"/>
              </a:ext>
            </a:extLst>
          </p:cNvPr>
          <p:cNvSpPr/>
          <p:nvPr/>
        </p:nvSpPr>
        <p:spPr>
          <a:xfrm>
            <a:off x="9192344" y="2636912"/>
            <a:ext cx="1512168" cy="1008112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7" name="CuadroTexto 126">
            <a:extLst>
              <a:ext uri="{FF2B5EF4-FFF2-40B4-BE49-F238E27FC236}">
                <a16:creationId xmlns:a16="http://schemas.microsoft.com/office/drawing/2014/main" id="{939F9852-5952-4CE0-609D-EA890930AB05}"/>
              </a:ext>
            </a:extLst>
          </p:cNvPr>
          <p:cNvSpPr txBox="1"/>
          <p:nvPr/>
        </p:nvSpPr>
        <p:spPr>
          <a:xfrm>
            <a:off x="9120336" y="2276872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</a:t>
            </a:r>
          </a:p>
        </p:txBody>
      </p:sp>
      <p:cxnSp>
        <p:nvCxnSpPr>
          <p:cNvPr id="129" name="Conector recto 128">
            <a:extLst>
              <a:ext uri="{FF2B5EF4-FFF2-40B4-BE49-F238E27FC236}">
                <a16:creationId xmlns:a16="http://schemas.microsoft.com/office/drawing/2014/main" id="{72D3731C-906F-D316-DC87-292523190557}"/>
              </a:ext>
            </a:extLst>
          </p:cNvPr>
          <p:cNvCxnSpPr/>
          <p:nvPr/>
        </p:nvCxnSpPr>
        <p:spPr>
          <a:xfrm>
            <a:off x="7104112" y="3140968"/>
            <a:ext cx="1656184" cy="0"/>
          </a:xfrm>
          <a:prstGeom prst="line">
            <a:avLst/>
          </a:prstGeom>
          <a:ln w="5715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CuadroTexto 138">
            <a:extLst>
              <a:ext uri="{FF2B5EF4-FFF2-40B4-BE49-F238E27FC236}">
                <a16:creationId xmlns:a16="http://schemas.microsoft.com/office/drawing/2014/main" id="{B6E21360-8DFC-1D88-FE6F-60E822AECA52}"/>
              </a:ext>
            </a:extLst>
          </p:cNvPr>
          <p:cNvSpPr txBox="1"/>
          <p:nvPr/>
        </p:nvSpPr>
        <p:spPr>
          <a:xfrm>
            <a:off x="2639615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Server</a:t>
            </a:r>
          </a:p>
        </p:txBody>
      </p:sp>
      <p:sp>
        <p:nvSpPr>
          <p:cNvPr id="143" name="Rectángulo redondeado 142">
            <a:extLst>
              <a:ext uri="{FF2B5EF4-FFF2-40B4-BE49-F238E27FC236}">
                <a16:creationId xmlns:a16="http://schemas.microsoft.com/office/drawing/2014/main" id="{97AFB46F-BF30-F67B-4A9B-A48DCB82465B}"/>
              </a:ext>
            </a:extLst>
          </p:cNvPr>
          <p:cNvSpPr/>
          <p:nvPr/>
        </p:nvSpPr>
        <p:spPr>
          <a:xfrm>
            <a:off x="1343472" y="3789040"/>
            <a:ext cx="9865096" cy="2880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4" name="CuadroTexto 143">
            <a:extLst>
              <a:ext uri="{FF2B5EF4-FFF2-40B4-BE49-F238E27FC236}">
                <a16:creationId xmlns:a16="http://schemas.microsoft.com/office/drawing/2014/main" id="{174D0301-68A9-3C98-796E-CD22239C9625}"/>
              </a:ext>
            </a:extLst>
          </p:cNvPr>
          <p:cNvSpPr txBox="1"/>
          <p:nvPr/>
        </p:nvSpPr>
        <p:spPr>
          <a:xfrm>
            <a:off x="5303912" y="3759129"/>
            <a:ext cx="1207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NETWORK</a:t>
            </a:r>
          </a:p>
        </p:txBody>
      </p:sp>
      <p:cxnSp>
        <p:nvCxnSpPr>
          <p:cNvPr id="148" name="Conector recto 147">
            <a:extLst>
              <a:ext uri="{FF2B5EF4-FFF2-40B4-BE49-F238E27FC236}">
                <a16:creationId xmlns:a16="http://schemas.microsoft.com/office/drawing/2014/main" id="{B48A8E24-23C9-4353-DF3E-E9AC62955406}"/>
              </a:ext>
            </a:extLst>
          </p:cNvPr>
          <p:cNvCxnSpPr/>
          <p:nvPr/>
        </p:nvCxnSpPr>
        <p:spPr>
          <a:xfrm>
            <a:off x="3215680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ector recto 148">
            <a:extLst>
              <a:ext uri="{FF2B5EF4-FFF2-40B4-BE49-F238E27FC236}">
                <a16:creationId xmlns:a16="http://schemas.microsoft.com/office/drawing/2014/main" id="{DC2D6E1F-BFC3-58D7-5DEE-EE1DD2A6AF1E}"/>
              </a:ext>
            </a:extLst>
          </p:cNvPr>
          <p:cNvCxnSpPr>
            <a:cxnSpLocks/>
          </p:cNvCxnSpPr>
          <p:nvPr/>
        </p:nvCxnSpPr>
        <p:spPr>
          <a:xfrm>
            <a:off x="2999656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ector recto 151">
            <a:extLst>
              <a:ext uri="{FF2B5EF4-FFF2-40B4-BE49-F238E27FC236}">
                <a16:creationId xmlns:a16="http://schemas.microsoft.com/office/drawing/2014/main" id="{AB0BCF46-C890-F8E0-F2B0-34C025E34C1D}"/>
              </a:ext>
            </a:extLst>
          </p:cNvPr>
          <p:cNvCxnSpPr>
            <a:cxnSpLocks/>
          </p:cNvCxnSpPr>
          <p:nvPr/>
        </p:nvCxnSpPr>
        <p:spPr>
          <a:xfrm>
            <a:off x="5735960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>
            <a:extLst>
              <a:ext uri="{FF2B5EF4-FFF2-40B4-BE49-F238E27FC236}">
                <a16:creationId xmlns:a16="http://schemas.microsoft.com/office/drawing/2014/main" id="{B803EFE5-EAC8-F9BC-066E-DB3E1FC766D8}"/>
              </a:ext>
            </a:extLst>
          </p:cNvPr>
          <p:cNvCxnSpPr>
            <a:cxnSpLocks/>
          </p:cNvCxnSpPr>
          <p:nvPr/>
        </p:nvCxnSpPr>
        <p:spPr>
          <a:xfrm>
            <a:off x="10128448" y="4077072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>
            <a:extLst>
              <a:ext uri="{FF2B5EF4-FFF2-40B4-BE49-F238E27FC236}">
                <a16:creationId xmlns:a16="http://schemas.microsoft.com/office/drawing/2014/main" id="{ABE6E0FC-36D0-6D92-BB6C-0221B8CA1D95}"/>
              </a:ext>
            </a:extLst>
          </p:cNvPr>
          <p:cNvCxnSpPr/>
          <p:nvPr/>
        </p:nvCxnSpPr>
        <p:spPr>
          <a:xfrm>
            <a:off x="5879976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>
            <a:extLst>
              <a:ext uri="{FF2B5EF4-FFF2-40B4-BE49-F238E27FC236}">
                <a16:creationId xmlns:a16="http://schemas.microsoft.com/office/drawing/2014/main" id="{B7F3B2EC-11D8-A49A-0069-8843A64CF041}"/>
              </a:ext>
            </a:extLst>
          </p:cNvPr>
          <p:cNvCxnSpPr/>
          <p:nvPr/>
        </p:nvCxnSpPr>
        <p:spPr>
          <a:xfrm>
            <a:off x="9984432" y="3645024"/>
            <a:ext cx="0" cy="1440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>
            <a:extLst>
              <a:ext uri="{FF2B5EF4-FFF2-40B4-BE49-F238E27FC236}">
                <a16:creationId xmlns:a16="http://schemas.microsoft.com/office/drawing/2014/main" id="{2D28D207-D9C9-7285-5EAF-52EE506C7794}"/>
              </a:ext>
            </a:extLst>
          </p:cNvPr>
          <p:cNvCxnSpPr>
            <a:cxnSpLocks/>
          </p:cNvCxnSpPr>
          <p:nvPr/>
        </p:nvCxnSpPr>
        <p:spPr>
          <a:xfrm>
            <a:off x="2927648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Lata 158">
            <a:extLst>
              <a:ext uri="{FF2B5EF4-FFF2-40B4-BE49-F238E27FC236}">
                <a16:creationId xmlns:a16="http://schemas.microsoft.com/office/drawing/2014/main" id="{39C09211-D6A3-8425-43A1-24658E4C3ADA}"/>
              </a:ext>
            </a:extLst>
          </p:cNvPr>
          <p:cNvSpPr/>
          <p:nvPr/>
        </p:nvSpPr>
        <p:spPr>
          <a:xfrm>
            <a:off x="5519936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ángulo 159">
            <a:extLst>
              <a:ext uri="{FF2B5EF4-FFF2-40B4-BE49-F238E27FC236}">
                <a16:creationId xmlns:a16="http://schemas.microsoft.com/office/drawing/2014/main" id="{34D7EA17-190A-D9A9-2C7C-F60A38C165B9}"/>
              </a:ext>
            </a:extLst>
          </p:cNvPr>
          <p:cNvSpPr/>
          <p:nvPr/>
        </p:nvSpPr>
        <p:spPr>
          <a:xfrm>
            <a:off x="5159895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ángulo redondeado 160">
            <a:extLst>
              <a:ext uri="{FF2B5EF4-FFF2-40B4-BE49-F238E27FC236}">
                <a16:creationId xmlns:a16="http://schemas.microsoft.com/office/drawing/2014/main" id="{F082F923-54F4-A28E-2800-FCA5549B7A5D}"/>
              </a:ext>
            </a:extLst>
          </p:cNvPr>
          <p:cNvSpPr/>
          <p:nvPr/>
        </p:nvSpPr>
        <p:spPr>
          <a:xfrm>
            <a:off x="4871864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2" name="CuadroTexto 161">
            <a:extLst>
              <a:ext uri="{FF2B5EF4-FFF2-40B4-BE49-F238E27FC236}">
                <a16:creationId xmlns:a16="http://schemas.microsoft.com/office/drawing/2014/main" id="{383758DF-588A-85DA-E43C-5839216583BB}"/>
              </a:ext>
            </a:extLst>
          </p:cNvPr>
          <p:cNvSpPr txBox="1"/>
          <p:nvPr/>
        </p:nvSpPr>
        <p:spPr>
          <a:xfrm>
            <a:off x="4727848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63" name="CuadroTexto 162">
            <a:extLst>
              <a:ext uri="{FF2B5EF4-FFF2-40B4-BE49-F238E27FC236}">
                <a16:creationId xmlns:a16="http://schemas.microsoft.com/office/drawing/2014/main" id="{F697DFE9-E9ED-6396-ADA6-17E728CCF743}"/>
              </a:ext>
            </a:extLst>
          </p:cNvPr>
          <p:cNvSpPr txBox="1"/>
          <p:nvPr/>
        </p:nvSpPr>
        <p:spPr>
          <a:xfrm>
            <a:off x="5447927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Server</a:t>
            </a:r>
          </a:p>
        </p:txBody>
      </p: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CA45CC87-3B51-6A03-9AD2-B1F0DA710941}"/>
              </a:ext>
            </a:extLst>
          </p:cNvPr>
          <p:cNvCxnSpPr>
            <a:cxnSpLocks/>
          </p:cNvCxnSpPr>
          <p:nvPr/>
        </p:nvCxnSpPr>
        <p:spPr>
          <a:xfrm>
            <a:off x="5735960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Lata 164">
            <a:extLst>
              <a:ext uri="{FF2B5EF4-FFF2-40B4-BE49-F238E27FC236}">
                <a16:creationId xmlns:a16="http://schemas.microsoft.com/office/drawing/2014/main" id="{8339D33B-0288-BED0-9992-522DEEF2CBDA}"/>
              </a:ext>
            </a:extLst>
          </p:cNvPr>
          <p:cNvSpPr/>
          <p:nvPr/>
        </p:nvSpPr>
        <p:spPr>
          <a:xfrm>
            <a:off x="9912424" y="5805264"/>
            <a:ext cx="432048" cy="57725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ángulo 165">
            <a:extLst>
              <a:ext uri="{FF2B5EF4-FFF2-40B4-BE49-F238E27FC236}">
                <a16:creationId xmlns:a16="http://schemas.microsoft.com/office/drawing/2014/main" id="{94D07FDD-F790-D99E-3B58-2F9F9C3D8BE9}"/>
              </a:ext>
            </a:extLst>
          </p:cNvPr>
          <p:cNvSpPr/>
          <p:nvPr/>
        </p:nvSpPr>
        <p:spPr>
          <a:xfrm>
            <a:off x="9552383" y="4797152"/>
            <a:ext cx="1296145" cy="62680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ángulo redondeado 166">
            <a:extLst>
              <a:ext uri="{FF2B5EF4-FFF2-40B4-BE49-F238E27FC236}">
                <a16:creationId xmlns:a16="http://schemas.microsoft.com/office/drawing/2014/main" id="{0DE58869-537A-8221-F8AE-2187CA04407F}"/>
              </a:ext>
            </a:extLst>
          </p:cNvPr>
          <p:cNvSpPr/>
          <p:nvPr/>
        </p:nvSpPr>
        <p:spPr>
          <a:xfrm>
            <a:off x="9264352" y="4581128"/>
            <a:ext cx="1800200" cy="1080120"/>
          </a:xfrm>
          <a:prstGeom prst="round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68" name="CuadroTexto 167">
            <a:extLst>
              <a:ext uri="{FF2B5EF4-FFF2-40B4-BE49-F238E27FC236}">
                <a16:creationId xmlns:a16="http://schemas.microsoft.com/office/drawing/2014/main" id="{B3265210-1D4B-5C62-BB69-C3C18B1B7ACD}"/>
              </a:ext>
            </a:extLst>
          </p:cNvPr>
          <p:cNvSpPr txBox="1"/>
          <p:nvPr/>
        </p:nvSpPr>
        <p:spPr>
          <a:xfrm>
            <a:off x="9120336" y="4221088"/>
            <a:ext cx="13885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I/O Node</a:t>
            </a:r>
          </a:p>
        </p:txBody>
      </p:sp>
      <p:sp>
        <p:nvSpPr>
          <p:cNvPr id="169" name="CuadroTexto 168">
            <a:extLst>
              <a:ext uri="{FF2B5EF4-FFF2-40B4-BE49-F238E27FC236}">
                <a16:creationId xmlns:a16="http://schemas.microsoft.com/office/drawing/2014/main" id="{C3C34902-04F2-C4D9-0EBD-45A5549DA107}"/>
              </a:ext>
            </a:extLst>
          </p:cNvPr>
          <p:cNvSpPr txBox="1"/>
          <p:nvPr/>
        </p:nvSpPr>
        <p:spPr>
          <a:xfrm>
            <a:off x="9840415" y="4919901"/>
            <a:ext cx="792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Server</a:t>
            </a:r>
          </a:p>
        </p:txBody>
      </p:sp>
      <p:cxnSp>
        <p:nvCxnSpPr>
          <p:cNvPr id="170" name="Conector recto 169">
            <a:extLst>
              <a:ext uri="{FF2B5EF4-FFF2-40B4-BE49-F238E27FC236}">
                <a16:creationId xmlns:a16="http://schemas.microsoft.com/office/drawing/2014/main" id="{2360FC29-E97B-A09C-E445-1466C59F6595}"/>
              </a:ext>
            </a:extLst>
          </p:cNvPr>
          <p:cNvCxnSpPr>
            <a:cxnSpLocks/>
          </p:cNvCxnSpPr>
          <p:nvPr/>
        </p:nvCxnSpPr>
        <p:spPr>
          <a:xfrm>
            <a:off x="10128448" y="5445224"/>
            <a:ext cx="0" cy="4320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tángulo 170">
            <a:extLst>
              <a:ext uri="{FF2B5EF4-FFF2-40B4-BE49-F238E27FC236}">
                <a16:creationId xmlns:a16="http://schemas.microsoft.com/office/drawing/2014/main" id="{D754BEAA-893B-93E1-7320-10EB30901608}"/>
              </a:ext>
            </a:extLst>
          </p:cNvPr>
          <p:cNvSpPr/>
          <p:nvPr/>
        </p:nvSpPr>
        <p:spPr>
          <a:xfrm>
            <a:off x="249560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2" name="Rectángulo 171">
            <a:extLst>
              <a:ext uri="{FF2B5EF4-FFF2-40B4-BE49-F238E27FC236}">
                <a16:creationId xmlns:a16="http://schemas.microsoft.com/office/drawing/2014/main" id="{8191FE17-C0B5-7C81-C2B1-0F98C70F8AA7}"/>
              </a:ext>
            </a:extLst>
          </p:cNvPr>
          <p:cNvSpPr/>
          <p:nvPr/>
        </p:nvSpPr>
        <p:spPr>
          <a:xfrm>
            <a:off x="2999656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3" name="Rectángulo 172">
            <a:extLst>
              <a:ext uri="{FF2B5EF4-FFF2-40B4-BE49-F238E27FC236}">
                <a16:creationId xmlns:a16="http://schemas.microsoft.com/office/drawing/2014/main" id="{38B60937-0DA0-B3EB-BD8D-547453F44DA8}"/>
              </a:ext>
            </a:extLst>
          </p:cNvPr>
          <p:cNvSpPr/>
          <p:nvPr/>
        </p:nvSpPr>
        <p:spPr>
          <a:xfrm>
            <a:off x="5159896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4" name="Rectángulo 173">
            <a:extLst>
              <a:ext uri="{FF2B5EF4-FFF2-40B4-BE49-F238E27FC236}">
                <a16:creationId xmlns:a16="http://schemas.microsoft.com/office/drawing/2014/main" id="{EC20FFE7-0A73-ABCE-7D28-E547E6AF6EF4}"/>
              </a:ext>
            </a:extLst>
          </p:cNvPr>
          <p:cNvSpPr/>
          <p:nvPr/>
        </p:nvSpPr>
        <p:spPr>
          <a:xfrm>
            <a:off x="5663952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5" name="Rectángulo 174">
            <a:extLst>
              <a:ext uri="{FF2B5EF4-FFF2-40B4-BE49-F238E27FC236}">
                <a16:creationId xmlns:a16="http://schemas.microsoft.com/office/drawing/2014/main" id="{43ED01FC-2D03-54D1-B39E-66702C83706F}"/>
              </a:ext>
            </a:extLst>
          </p:cNvPr>
          <p:cNvSpPr/>
          <p:nvPr/>
        </p:nvSpPr>
        <p:spPr>
          <a:xfrm>
            <a:off x="609600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6" name="Rectángulo 175">
            <a:extLst>
              <a:ext uri="{FF2B5EF4-FFF2-40B4-BE49-F238E27FC236}">
                <a16:creationId xmlns:a16="http://schemas.microsoft.com/office/drawing/2014/main" id="{F8B7ADCA-4C94-C585-799D-2441E63FDAED}"/>
              </a:ext>
            </a:extLst>
          </p:cNvPr>
          <p:cNvSpPr/>
          <p:nvPr/>
        </p:nvSpPr>
        <p:spPr>
          <a:xfrm>
            <a:off x="9552384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7" name="Rectángulo 176">
            <a:extLst>
              <a:ext uri="{FF2B5EF4-FFF2-40B4-BE49-F238E27FC236}">
                <a16:creationId xmlns:a16="http://schemas.microsoft.com/office/drawing/2014/main" id="{19E6AF75-3DB2-F94F-F05E-F6DB1BCEBEF2}"/>
              </a:ext>
            </a:extLst>
          </p:cNvPr>
          <p:cNvSpPr/>
          <p:nvPr/>
        </p:nvSpPr>
        <p:spPr>
          <a:xfrm>
            <a:off x="10056440" y="6417332"/>
            <a:ext cx="216024" cy="2160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78" name="Conector recto 177">
            <a:extLst>
              <a:ext uri="{FF2B5EF4-FFF2-40B4-BE49-F238E27FC236}">
                <a16:creationId xmlns:a16="http://schemas.microsoft.com/office/drawing/2014/main" id="{0FE1421E-B814-F551-42A7-CFF641D5C3D4}"/>
              </a:ext>
            </a:extLst>
          </p:cNvPr>
          <p:cNvCxnSpPr/>
          <p:nvPr/>
        </p:nvCxnSpPr>
        <p:spPr>
          <a:xfrm>
            <a:off x="7104112" y="5085184"/>
            <a:ext cx="1656184" cy="0"/>
          </a:xfrm>
          <a:prstGeom prst="line">
            <a:avLst/>
          </a:prstGeom>
          <a:ln w="5715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4B2401E5-F170-F3A1-EFBE-F20BE082DDE7}"/>
              </a:ext>
            </a:extLst>
          </p:cNvPr>
          <p:cNvSpPr txBox="1"/>
          <p:nvPr/>
        </p:nvSpPr>
        <p:spPr>
          <a:xfrm>
            <a:off x="2423592" y="3140968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MPI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77A1786-29DF-EF51-F5EE-DB766AF584DC}"/>
              </a:ext>
            </a:extLst>
          </p:cNvPr>
          <p:cNvSpPr txBox="1"/>
          <p:nvPr/>
        </p:nvSpPr>
        <p:spPr>
          <a:xfrm>
            <a:off x="2999656" y="422108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0070C0"/>
                </a:solidFill>
              </a:rPr>
              <a:t>MPI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6A10AED-902F-E492-DF5D-2DBB3B4548B6}"/>
              </a:ext>
            </a:extLst>
          </p:cNvPr>
          <p:cNvSpPr txBox="1"/>
          <p:nvPr/>
        </p:nvSpPr>
        <p:spPr>
          <a:xfrm>
            <a:off x="6096000" y="422108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0070C0"/>
                </a:solidFill>
              </a:rPr>
              <a:t>MPI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FB76700-FA71-D6E1-1E0C-445236335B89}"/>
              </a:ext>
            </a:extLst>
          </p:cNvPr>
          <p:cNvSpPr txBox="1"/>
          <p:nvPr/>
        </p:nvSpPr>
        <p:spPr>
          <a:xfrm>
            <a:off x="10535816" y="4221088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0070C0"/>
                </a:solidFill>
              </a:rPr>
              <a:t>MPI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0854706-418B-E684-8DF2-42E8AF6B15BF}"/>
              </a:ext>
            </a:extLst>
          </p:cNvPr>
          <p:cNvSpPr txBox="1"/>
          <p:nvPr/>
        </p:nvSpPr>
        <p:spPr>
          <a:xfrm>
            <a:off x="2567608" y="2780928"/>
            <a:ext cx="1366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Expand Client</a:t>
            </a:r>
          </a:p>
        </p:txBody>
      </p:sp>
    </p:spTree>
    <p:extLst>
      <p:ext uri="{BB962C8B-B14F-4D97-AF65-F5344CB8AC3E}">
        <p14:creationId xmlns:p14="http://schemas.microsoft.com/office/powerpoint/2010/main" val="950688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004028-51FB-A95E-2785-B38827CA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Motivation for developing an Ad-hoc file system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AB85232-F81A-72CF-99D2-AA5593AB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ACCC2D5A-D161-CF88-32A5-14DE913DC69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42384" cy="4937760"/>
          </a:xfrm>
        </p:spPr>
        <p:txBody>
          <a:bodyPr/>
          <a:lstStyle/>
          <a:p>
            <a:r>
              <a:rPr lang="en-US" sz="2400" noProof="0" dirty="0"/>
              <a:t>Typical supercomputer architecture: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The number of compute nodes is much larger than the number of I/O nodes:</a:t>
            </a:r>
          </a:p>
          <a:p>
            <a:pPr lvl="2"/>
            <a:r>
              <a:rPr lang="en-US" sz="2300" noProof="0" dirty="0">
                <a:solidFill>
                  <a:srgbClr val="0070C0"/>
                </a:solidFill>
              </a:rPr>
              <a:t>Possible bottleneck</a:t>
            </a:r>
          </a:p>
          <a:p>
            <a:pPr lvl="2"/>
            <a:endParaRPr lang="en-US" noProof="0" dirty="0"/>
          </a:p>
          <a:p>
            <a:pPr lvl="2"/>
            <a:endParaRPr lang="en-US" noProof="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83FC356-DB80-6E15-9386-AD69016FD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032" y="1556792"/>
            <a:ext cx="4142235" cy="3982194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DAE1B38-67D9-3CF5-7FF2-CD3EB713F26B}"/>
              </a:ext>
            </a:extLst>
          </p:cNvPr>
          <p:cNvSpPr txBox="1"/>
          <p:nvPr/>
        </p:nvSpPr>
        <p:spPr>
          <a:xfrm>
            <a:off x="9912424" y="1412776"/>
            <a:ext cx="1468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Compute nodes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E44B58A-A79B-1DE2-10F4-F7CF6CE07476}"/>
              </a:ext>
            </a:extLst>
          </p:cNvPr>
          <p:cNvSpPr txBox="1"/>
          <p:nvPr/>
        </p:nvSpPr>
        <p:spPr>
          <a:xfrm>
            <a:off x="9912424" y="4725144"/>
            <a:ext cx="9893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I/O nodes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36FB749-C837-DF06-B108-CDFF960DF160}"/>
              </a:ext>
            </a:extLst>
          </p:cNvPr>
          <p:cNvSpPr txBox="1"/>
          <p:nvPr/>
        </p:nvSpPr>
        <p:spPr>
          <a:xfrm>
            <a:off x="7392144" y="5445224"/>
            <a:ext cx="25234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Backend parallel file system</a:t>
            </a:r>
          </a:p>
        </p:txBody>
      </p:sp>
    </p:spTree>
    <p:extLst>
      <p:ext uri="{BB962C8B-B14F-4D97-AF65-F5344CB8AC3E}">
        <p14:creationId xmlns:p14="http://schemas.microsoft.com/office/powerpoint/2010/main" val="1528497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004028-51FB-A95E-2785-B38827CA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Motivation for developing an Ad-hoc file system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AB85232-F81A-72CF-99D2-AA5593AB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449CD5-794E-4EF1-8FDB-A4C7609F974B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ACCC2D5A-D161-CF88-32A5-14DE913DC69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42384" cy="4937760"/>
          </a:xfrm>
        </p:spPr>
        <p:txBody>
          <a:bodyPr/>
          <a:lstStyle/>
          <a:p>
            <a:r>
              <a:rPr lang="en-US" sz="2400" noProof="0" dirty="0"/>
              <a:t>Typical supercomputer architecture:</a:t>
            </a:r>
          </a:p>
          <a:p>
            <a:pPr lvl="1"/>
            <a:r>
              <a:rPr lang="en-US" sz="2400" noProof="0" dirty="0">
                <a:solidFill>
                  <a:schemeClr val="tx1"/>
                </a:solidFill>
              </a:rPr>
              <a:t>The number of compute nodes is much larger than the number of I/O nodes:</a:t>
            </a:r>
          </a:p>
          <a:p>
            <a:pPr lvl="2"/>
            <a:r>
              <a:rPr lang="en-US" sz="2300" noProof="0" dirty="0">
                <a:solidFill>
                  <a:srgbClr val="0070C0"/>
                </a:solidFill>
              </a:rPr>
              <a:t>Possible bottleneck</a:t>
            </a:r>
          </a:p>
          <a:p>
            <a:pPr lvl="1"/>
            <a:r>
              <a:rPr lang="en-US" sz="2400" noProof="0" dirty="0"/>
              <a:t>Data away from applications:</a:t>
            </a:r>
          </a:p>
          <a:p>
            <a:pPr lvl="2"/>
            <a:r>
              <a:rPr lang="en-US" sz="2300" noProof="0" dirty="0"/>
              <a:t>Use of network</a:t>
            </a:r>
          </a:p>
          <a:p>
            <a:pPr lvl="2"/>
            <a:r>
              <a:rPr lang="en-US" sz="2300" noProof="0" dirty="0">
                <a:solidFill>
                  <a:srgbClr val="0070C0"/>
                </a:solidFill>
              </a:rPr>
              <a:t>Reduces data access performance</a:t>
            </a:r>
          </a:p>
          <a:p>
            <a:pPr marL="594360" lvl="2" indent="0">
              <a:buNone/>
            </a:pPr>
            <a:endParaRPr lang="en-US" sz="2100" noProof="0" dirty="0"/>
          </a:p>
          <a:p>
            <a:pPr lvl="2"/>
            <a:endParaRPr lang="en-US" noProof="0" dirty="0"/>
          </a:p>
          <a:p>
            <a:pPr lvl="2"/>
            <a:endParaRPr lang="en-US" noProof="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83FC356-DB80-6E15-9386-AD69016FD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032" y="1556792"/>
            <a:ext cx="4142235" cy="3982194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DAE1B38-67D9-3CF5-7FF2-CD3EB713F26B}"/>
              </a:ext>
            </a:extLst>
          </p:cNvPr>
          <p:cNvSpPr txBox="1"/>
          <p:nvPr/>
        </p:nvSpPr>
        <p:spPr>
          <a:xfrm>
            <a:off x="9912424" y="1412776"/>
            <a:ext cx="1468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Compute nodes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E44B58A-A79B-1DE2-10F4-F7CF6CE07476}"/>
              </a:ext>
            </a:extLst>
          </p:cNvPr>
          <p:cNvSpPr txBox="1"/>
          <p:nvPr/>
        </p:nvSpPr>
        <p:spPr>
          <a:xfrm>
            <a:off x="9912424" y="4725144"/>
            <a:ext cx="9893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I/O nodes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36FB749-C837-DF06-B108-CDFF960DF160}"/>
              </a:ext>
            </a:extLst>
          </p:cNvPr>
          <p:cNvSpPr txBox="1"/>
          <p:nvPr/>
        </p:nvSpPr>
        <p:spPr>
          <a:xfrm>
            <a:off x="7392144" y="5445224"/>
            <a:ext cx="25234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Backend parallel file system</a:t>
            </a:r>
          </a:p>
        </p:txBody>
      </p:sp>
    </p:spTree>
    <p:extLst>
      <p:ext uri="{BB962C8B-B14F-4D97-AF65-F5344CB8AC3E}">
        <p14:creationId xmlns:p14="http://schemas.microsoft.com/office/powerpoint/2010/main" val="11569508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en">
  <a:themeElements>
    <a:clrScheme name="Orige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e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e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46764</TotalTime>
  <Words>1143</Words>
  <Application>Microsoft Macintosh PowerPoint</Application>
  <PresentationFormat>Panorámica</PresentationFormat>
  <Paragraphs>314</Paragraphs>
  <Slides>36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36</vt:i4>
      </vt:variant>
    </vt:vector>
  </HeadingPairs>
  <TitlesOfParts>
    <vt:vector size="47" baseType="lpstr">
      <vt:lpstr>Bookman Old Style</vt:lpstr>
      <vt:lpstr>CMR10</vt:lpstr>
      <vt:lpstr>Consolas</vt:lpstr>
      <vt:lpstr>Gill Sans MT</vt:lpstr>
      <vt:lpstr>Lato</vt:lpstr>
      <vt:lpstr>NimbusRomNo9L</vt:lpstr>
      <vt:lpstr>Times New Roman</vt:lpstr>
      <vt:lpstr>Verdana</vt:lpstr>
      <vt:lpstr>Wingdings</vt:lpstr>
      <vt:lpstr>Wingdings 3</vt:lpstr>
      <vt:lpstr>Origen</vt:lpstr>
      <vt:lpstr>Presentación de PowerPoint</vt:lpstr>
      <vt:lpstr>Agenda</vt:lpstr>
      <vt:lpstr>Introduction to Expand </vt:lpstr>
      <vt:lpstr>Expand: distributed systems and small clusters</vt:lpstr>
      <vt:lpstr>Expand: distributed systems and small clusters</vt:lpstr>
      <vt:lpstr>Expand: IoT environments</vt:lpstr>
      <vt:lpstr>Expand: ad-hoc parallel file system for large clusters</vt:lpstr>
      <vt:lpstr>Motivation for developing an Ad-hoc file system</vt:lpstr>
      <vt:lpstr>Motivation for developing an Ad-hoc file system</vt:lpstr>
      <vt:lpstr>Motivation for developing an Ad-hoc file system</vt:lpstr>
      <vt:lpstr>Ac-hoc file systems</vt:lpstr>
      <vt:lpstr>Ac-hoc file systems: advantages</vt:lpstr>
      <vt:lpstr>Architecture of the Expand Ad-Hoc </vt:lpstr>
      <vt:lpstr>Architecture of the Expand Ad-Hoc </vt:lpstr>
      <vt:lpstr>Data distribution</vt:lpstr>
      <vt:lpstr>Data distribution</vt:lpstr>
      <vt:lpstr>Data distribution</vt:lpstr>
      <vt:lpstr>Data distribution</vt:lpstr>
      <vt:lpstr>Directory structure</vt:lpstr>
      <vt:lpstr>Metadata management</vt:lpstr>
      <vt:lpstr>Metadata management</vt:lpstr>
      <vt:lpstr>Evaluation </vt:lpstr>
      <vt:lpstr>Evaluation </vt:lpstr>
      <vt:lpstr>Evaluation </vt:lpstr>
      <vt:lpstr>Evaluation</vt:lpstr>
      <vt:lpstr>Results</vt:lpstr>
      <vt:lpstr>Results</vt:lpstr>
      <vt:lpstr>Results</vt:lpstr>
      <vt:lpstr>Results</vt:lpstr>
      <vt:lpstr>Results</vt:lpstr>
      <vt:lpstr>Results</vt:lpstr>
      <vt:lpstr>Conclusions and Future Works</vt:lpstr>
      <vt:lpstr>Presentación de PowerPoint</vt:lpstr>
      <vt:lpstr>Evaluation</vt:lpstr>
      <vt:lpstr>Results</vt:lpstr>
      <vt:lpstr>Results</vt:lpstr>
    </vt:vector>
  </TitlesOfParts>
  <Company>Universidad Carlos III de Madrid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grado-II-EC</dc:title>
  <dc:creator>Alejandro Calderón;Félix García</dc:creator>
  <cp:lastModifiedBy>Felix Garcia Carballeira</cp:lastModifiedBy>
  <cp:revision>1273</cp:revision>
  <cp:lastPrinted>2023-07-07T10:13:39Z</cp:lastPrinted>
  <dcterms:created xsi:type="dcterms:W3CDTF">2002-09-26T07:42:45Z</dcterms:created>
  <dcterms:modified xsi:type="dcterms:W3CDTF">2023-07-07T10:16:13Z</dcterms:modified>
</cp:coreProperties>
</file>

<file path=docProps/thumbnail.jpeg>
</file>